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8"/>
  </p:notesMasterIdLst>
  <p:handoutMasterIdLst>
    <p:handoutMasterId r:id="rId49"/>
  </p:handoutMasterIdLst>
  <p:sldIdLst>
    <p:sldId id="256" r:id="rId2"/>
    <p:sldId id="328" r:id="rId3"/>
    <p:sldId id="417" r:id="rId4"/>
    <p:sldId id="412" r:id="rId5"/>
    <p:sldId id="365" r:id="rId6"/>
    <p:sldId id="366" r:id="rId7"/>
    <p:sldId id="302" r:id="rId8"/>
    <p:sldId id="367" r:id="rId9"/>
    <p:sldId id="361" r:id="rId10"/>
    <p:sldId id="363" r:id="rId11"/>
    <p:sldId id="364" r:id="rId12"/>
    <p:sldId id="413" r:id="rId13"/>
    <p:sldId id="369" r:id="rId14"/>
    <p:sldId id="371" r:id="rId15"/>
    <p:sldId id="372" r:id="rId16"/>
    <p:sldId id="373" r:id="rId17"/>
    <p:sldId id="374" r:id="rId18"/>
    <p:sldId id="377" r:id="rId19"/>
    <p:sldId id="378" r:id="rId20"/>
    <p:sldId id="379" r:id="rId21"/>
    <p:sldId id="380" r:id="rId22"/>
    <p:sldId id="375" r:id="rId23"/>
    <p:sldId id="387" r:id="rId24"/>
    <p:sldId id="414" r:id="rId25"/>
    <p:sldId id="376" r:id="rId26"/>
    <p:sldId id="381" r:id="rId27"/>
    <p:sldId id="383" r:id="rId28"/>
    <p:sldId id="384" r:id="rId29"/>
    <p:sldId id="385" r:id="rId30"/>
    <p:sldId id="386" r:id="rId31"/>
    <p:sldId id="394" r:id="rId32"/>
    <p:sldId id="399" r:id="rId33"/>
    <p:sldId id="388" r:id="rId34"/>
    <p:sldId id="389" r:id="rId35"/>
    <p:sldId id="397" r:id="rId36"/>
    <p:sldId id="390" r:id="rId37"/>
    <p:sldId id="391" r:id="rId38"/>
    <p:sldId id="396" r:id="rId39"/>
    <p:sldId id="392" r:id="rId40"/>
    <p:sldId id="398" r:id="rId41"/>
    <p:sldId id="404" r:id="rId42"/>
    <p:sldId id="415" r:id="rId43"/>
    <p:sldId id="405" r:id="rId44"/>
    <p:sldId id="406" r:id="rId45"/>
    <p:sldId id="400" r:id="rId46"/>
    <p:sldId id="416" r:id="rId47"/>
  </p:sldIdLst>
  <p:sldSz cx="9144000" cy="6858000" type="screen4x3"/>
  <p:notesSz cx="7315200" cy="9601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Calibri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Calibri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Calibri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Calibri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192C4EC-53A1-F34E-A204-6BBA0C7CF1C5}">
          <p14:sldIdLst>
            <p14:sldId id="256"/>
            <p14:sldId id="328"/>
            <p14:sldId id="417"/>
          </p14:sldIdLst>
        </p14:section>
        <p14:section name="Recap" id="{EF7C29B1-98EE-3840-8851-C60E11CA13BB}">
          <p14:sldIdLst>
            <p14:sldId id="412"/>
            <p14:sldId id="365"/>
            <p14:sldId id="366"/>
            <p14:sldId id="302"/>
            <p14:sldId id="367"/>
            <p14:sldId id="361"/>
            <p14:sldId id="363"/>
            <p14:sldId id="364"/>
          </p14:sldIdLst>
        </p14:section>
        <p14:section name="GraphicsProgram" id="{12B50CAE-0F23-2741-9F6E-01A20A4ADFB1}">
          <p14:sldIdLst>
            <p14:sldId id="413"/>
            <p14:sldId id="369"/>
            <p14:sldId id="371"/>
            <p14:sldId id="372"/>
            <p14:sldId id="373"/>
            <p14:sldId id="374"/>
            <p14:sldId id="377"/>
            <p14:sldId id="378"/>
            <p14:sldId id="379"/>
            <p14:sldId id="380"/>
            <p14:sldId id="375"/>
            <p14:sldId id="387"/>
          </p14:sldIdLst>
        </p14:section>
        <p14:section name="Objects" id="{6C5240BE-F735-A64A-AD1D-F3D0D1A9925F}">
          <p14:sldIdLst>
            <p14:sldId id="414"/>
            <p14:sldId id="376"/>
            <p14:sldId id="381"/>
            <p14:sldId id="383"/>
            <p14:sldId id="384"/>
            <p14:sldId id="385"/>
            <p14:sldId id="386"/>
            <p14:sldId id="394"/>
            <p14:sldId id="399"/>
            <p14:sldId id="388"/>
            <p14:sldId id="389"/>
            <p14:sldId id="397"/>
            <p14:sldId id="390"/>
            <p14:sldId id="391"/>
            <p14:sldId id="396"/>
            <p14:sldId id="392"/>
            <p14:sldId id="398"/>
            <p14:sldId id="404"/>
          </p14:sldIdLst>
        </p14:section>
        <p14:section name="Practice" id="{007AA105-4FB4-784E-823F-E3CB3CD923BE}">
          <p14:sldIdLst>
            <p14:sldId id="415"/>
            <p14:sldId id="405"/>
            <p14:sldId id="406"/>
            <p14:sldId id="400"/>
            <p14:sldId id="41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  <a:srgbClr val="00FA00"/>
    <a:srgbClr val="009051"/>
    <a:srgbClr val="DDDDDD"/>
    <a:srgbClr val="F8F8F8"/>
    <a:srgbClr val="FF9999"/>
    <a:srgbClr val="8C1515"/>
    <a:srgbClr val="FFFFC0"/>
    <a:srgbClr val="FFFF80"/>
    <a:srgbClr val="CC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607" autoAdjust="0"/>
    <p:restoredTop sz="91870" autoAdjust="0"/>
  </p:normalViewPr>
  <p:slideViewPr>
    <p:cSldViewPr>
      <p:cViewPr varScale="1">
        <p:scale>
          <a:sx n="118" d="100"/>
          <a:sy n="118" d="100"/>
        </p:scale>
        <p:origin x="328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109" d="100"/>
          <a:sy n="109" d="100"/>
        </p:scale>
        <p:origin x="-2742" y="-78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 eaLnBrk="1" hangingPunct="1">
              <a:defRPr sz="1300" smtClean="0">
                <a:latin typeface="Arial" charset="0"/>
              </a:defRPr>
            </a:lvl1pPr>
          </a:lstStyle>
          <a:p>
            <a:pPr>
              <a:defRPr/>
            </a:pPr>
            <a:endParaRPr lang="en-US" altLang="x-none"/>
          </a:p>
        </p:txBody>
      </p:sp>
      <p:sp>
        <p:nvSpPr>
          <p:cNvPr id="14131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 eaLnBrk="1" hangingPunct="1">
              <a:defRPr sz="1300" smtClean="0">
                <a:latin typeface="Arial" charset="0"/>
              </a:defRPr>
            </a:lvl1pPr>
          </a:lstStyle>
          <a:p>
            <a:pPr>
              <a:defRPr/>
            </a:pPr>
            <a:endParaRPr lang="en-US" altLang="x-none"/>
          </a:p>
        </p:txBody>
      </p:sp>
      <p:sp>
        <p:nvSpPr>
          <p:cNvPr id="14131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 eaLnBrk="1" hangingPunct="1">
              <a:defRPr sz="1300" smtClean="0">
                <a:latin typeface="Arial" charset="0"/>
              </a:defRPr>
            </a:lvl1pPr>
          </a:lstStyle>
          <a:p>
            <a:pPr>
              <a:defRPr/>
            </a:pPr>
            <a:fld id="{1745D644-F8C3-5145-9C45-8D12D5EBDE55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 eaLnBrk="1" hangingPunct="1">
              <a:defRPr sz="1300" smtClean="0">
                <a:latin typeface="Arial" charset="0"/>
              </a:defRPr>
            </a:lvl1pPr>
          </a:lstStyle>
          <a:p>
            <a:pPr>
              <a:defRPr/>
            </a:pPr>
            <a:endParaRPr lang="en-US" altLang="x-none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 eaLnBrk="1" hangingPunct="1">
              <a:defRPr sz="1300" smtClean="0">
                <a:latin typeface="Arial" charset="0"/>
              </a:defRPr>
            </a:lvl1pPr>
          </a:lstStyle>
          <a:p>
            <a:pPr>
              <a:defRPr/>
            </a:pPr>
            <a:endParaRPr lang="en-US" altLang="x-none"/>
          </a:p>
        </p:txBody>
      </p:sp>
      <p:sp>
        <p:nvSpPr>
          <p:cNvPr id="51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7300" y="720725"/>
            <a:ext cx="48006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60888"/>
            <a:ext cx="5851525" cy="4319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 noProof="0"/>
              <a:t>Click to edit Master text styles</a:t>
            </a:r>
          </a:p>
          <a:p>
            <a:pPr lvl="1"/>
            <a:r>
              <a:rPr lang="en-US" altLang="x-none" noProof="0"/>
              <a:t>Second level</a:t>
            </a:r>
          </a:p>
          <a:p>
            <a:pPr lvl="2"/>
            <a:r>
              <a:rPr lang="en-US" altLang="x-none" noProof="0"/>
              <a:t>Third level</a:t>
            </a:r>
          </a:p>
          <a:p>
            <a:pPr lvl="3"/>
            <a:r>
              <a:rPr lang="en-US" altLang="x-none" noProof="0"/>
              <a:t>Fourth level</a:t>
            </a:r>
          </a:p>
          <a:p>
            <a:pPr lvl="4"/>
            <a:r>
              <a:rPr lang="en-US" altLang="x-none" noProof="0"/>
              <a:t>Fifth level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 eaLnBrk="1" hangingPunct="1">
              <a:defRPr sz="1300" smtClean="0">
                <a:latin typeface="Arial" charset="0"/>
              </a:defRPr>
            </a:lvl1pPr>
          </a:lstStyle>
          <a:p>
            <a:pPr>
              <a:defRPr/>
            </a:pPr>
            <a:endParaRPr lang="en-US" altLang="x-none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 eaLnBrk="1" hangingPunct="1">
              <a:defRPr sz="1300" smtClean="0">
                <a:latin typeface="Arial" charset="0"/>
              </a:defRPr>
            </a:lvl1pPr>
          </a:lstStyle>
          <a:p>
            <a:pPr>
              <a:defRPr/>
            </a:pPr>
            <a:fld id="{D7E19174-B55B-1043-9AC8-2A71B815515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Throw a bunch at you with first program, then more detail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E8249E3-D9C2-B248-ADC3-21DB470DB2FA}" type="slidenum">
              <a:rPr lang="en-US" altLang="x-none"/>
              <a:pPr>
                <a:defRPr/>
              </a:pPr>
              <a:t>2</a:t>
            </a:fld>
            <a:endParaRPr lang="en-US" altLang="x-none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Remember at beginning I said I’d throw a bunch at you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6979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E8249E3-D9C2-B248-ADC3-21DB470DB2FA}" type="slidenum">
              <a:rPr lang="en-US" altLang="x-none"/>
              <a:pPr>
                <a:defRPr/>
              </a:pPr>
              <a:t>24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8752753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26D71903-551D-BE4A-A9B4-67AA2428A8E1}" type="slidenum">
              <a:rPr lang="en-US" altLang="en-US" sz="1200">
                <a:latin typeface="Times" charset="0"/>
              </a:rPr>
              <a:pPr/>
              <a:t>27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14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87438" y="722313"/>
            <a:ext cx="4684712" cy="3513137"/>
          </a:xfrm>
          <a:ln/>
        </p:spPr>
      </p:sp>
      <p:sp>
        <p:nvSpPr>
          <p:cNvPr id="14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441825"/>
            <a:ext cx="5029200" cy="41322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91663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22F87AA0-E107-BC4A-A838-F5C498A22F36}" type="slidenum">
              <a:rPr lang="en-US" altLang="en-US" sz="1200">
                <a:latin typeface="Times" charset="0"/>
              </a:rPr>
              <a:pPr/>
              <a:t>31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87438" y="722313"/>
            <a:ext cx="4684712" cy="3513137"/>
          </a:xfrm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441825"/>
            <a:ext cx="5029200" cy="41322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50034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01CB03E-0515-C542-96E6-8CDF22FB41E4}" type="slidenum">
              <a:rPr lang="en-US" altLang="x-none"/>
              <a:pPr/>
              <a:t>32</a:t>
            </a:fld>
            <a:endParaRPr lang="en-US" altLang="x-none"/>
          </a:p>
        </p:txBody>
      </p:sp>
      <p:sp>
        <p:nvSpPr>
          <p:cNvPr id="12195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195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</p:spPr>
        <p:txBody>
          <a:bodyPr/>
          <a:lstStyle/>
          <a:p>
            <a:endParaRPr lang="x-none" altLang="x-none"/>
          </a:p>
        </p:txBody>
      </p:sp>
    </p:spTree>
    <p:extLst>
      <p:ext uri="{BB962C8B-B14F-4D97-AF65-F5344CB8AC3E}">
        <p14:creationId xmlns:p14="http://schemas.microsoft.com/office/powerpoint/2010/main" val="7578701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 to lecturer: screenshot pasted over slide because exporting to PDF messes up thin arrows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7E19174-B55B-1043-9AC8-2A71B8155151}" type="slidenum">
              <a:rPr lang="en-US" altLang="x-none" smtClean="0"/>
              <a:pPr>
                <a:defRPr/>
              </a:pPr>
              <a:t>37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8848138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EF210D5B-6463-404C-8236-2433FD186B9B}" type="slidenum">
              <a:rPr lang="en-US" altLang="en-US" sz="1200">
                <a:latin typeface="Times" charset="0"/>
              </a:rPr>
              <a:pPr/>
              <a:t>38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235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87438" y="722313"/>
            <a:ext cx="4684712" cy="3513137"/>
          </a:xfrm>
          <a:ln/>
        </p:spPr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441825"/>
            <a:ext cx="5029200" cy="41322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0927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These are like </a:t>
            </a:r>
            <a:r>
              <a:rPr lang="en-US" dirty="0" err="1"/>
              <a:t>turnLeft</a:t>
            </a:r>
            <a:r>
              <a:rPr lang="en-US" dirty="0"/>
              <a:t>() and move() from </a:t>
            </a:r>
            <a:r>
              <a:rPr lang="en-US" dirty="0" err="1"/>
              <a:t>KarelProgram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7E19174-B55B-1043-9AC8-2A71B8155151}" type="slidenum">
              <a:rPr lang="en-US" altLang="x-none" smtClean="0"/>
              <a:pPr>
                <a:defRPr/>
              </a:pPr>
              <a:t>41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6793704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E8249E3-D9C2-B248-ADC3-21DB470DB2FA}" type="slidenum">
              <a:rPr lang="en-US" altLang="x-none"/>
              <a:pPr>
                <a:defRPr/>
              </a:pPr>
              <a:t>42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78240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F91DD78-F045-234E-8E06-B8D0870A6138}" type="slidenum">
              <a:rPr lang="en-US" altLang="x-none"/>
              <a:pPr/>
              <a:t>44</a:t>
            </a:fld>
            <a:endParaRPr lang="en-US" altLang="x-none"/>
          </a:p>
        </p:txBody>
      </p:sp>
      <p:sp>
        <p:nvSpPr>
          <p:cNvPr id="12267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67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x-none" dirty="0"/>
              <a:t>answer: 2</a:t>
            </a:r>
          </a:p>
        </p:txBody>
      </p:sp>
    </p:spTree>
    <p:extLst>
      <p:ext uri="{BB962C8B-B14F-4D97-AF65-F5344CB8AC3E}">
        <p14:creationId xmlns:p14="http://schemas.microsoft.com/office/powerpoint/2010/main" val="2663067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E8249E3-D9C2-B248-ADC3-21DB470DB2FA}" type="slidenum">
              <a:rPr lang="en-US" altLang="x-none"/>
              <a:pPr>
                <a:defRPr/>
              </a:pPr>
              <a:t>3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09034421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E8249E3-D9C2-B248-ADC3-21DB470DB2FA}" type="slidenum">
              <a:rPr lang="en-US" altLang="x-none"/>
              <a:pPr>
                <a:defRPr/>
              </a:pPr>
              <a:t>46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5606371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E8249E3-D9C2-B248-ADC3-21DB470DB2FA}" type="slidenum">
              <a:rPr lang="en-US" altLang="x-none"/>
              <a:pPr>
                <a:defRPr/>
              </a:pPr>
              <a:t>4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0745414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IOException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7E19174-B55B-1043-9AC8-2A71B8155151}" type="slidenum">
              <a:rPr lang="en-US" altLang="x-none" smtClean="0"/>
              <a:pPr>
                <a:defRPr/>
              </a:pPr>
              <a:t>9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6515864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E8249E3-D9C2-B248-ADC3-21DB470DB2FA}" type="slidenum">
              <a:rPr lang="en-US" altLang="x-none"/>
              <a:pPr>
                <a:defRPr/>
              </a:pPr>
              <a:t>12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922745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Can use randomness!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7E19174-B55B-1043-9AC8-2A71B8155151}" type="slidenum">
              <a:rPr lang="en-US" altLang="x-none" smtClean="0"/>
              <a:pPr>
                <a:defRPr/>
              </a:pPr>
              <a:t>15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7007117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4217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0242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304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3"/>
          <p:cNvSpPr>
            <a:spLocks noChangeArrowheads="1"/>
          </p:cNvSpPr>
          <p:nvPr userDrawn="1"/>
        </p:nvSpPr>
        <p:spPr bwMode="auto">
          <a:xfrm>
            <a:off x="0" y="0"/>
            <a:ext cx="9144000" cy="1143000"/>
          </a:xfrm>
          <a:prstGeom prst="roundRect">
            <a:avLst>
              <a:gd name="adj" fmla="val 111"/>
            </a:avLst>
          </a:prstGeom>
          <a:solidFill>
            <a:srgbClr val="8C1515"/>
          </a:solidFill>
          <a:ln w="9398">
            <a:solidFill>
              <a:srgbClr val="000000"/>
            </a:solidFill>
            <a:miter lim="800000"/>
            <a:headEnd/>
            <a:tailEnd/>
          </a:ln>
        </p:spPr>
        <p:txBody>
          <a:bodyPr wrap="none" lIns="91432" tIns="45716" rIns="91432" bIns="45716" anchor="ctr"/>
          <a:lstStyle>
            <a:lvl1pPr defTabSz="457200">
              <a:defRPr sz="2400">
                <a:solidFill>
                  <a:schemeClr val="tx1"/>
                </a:solidFill>
                <a:latin typeface="Calibri" charset="0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Calibri" charset="0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Calibri" charset="0"/>
              </a:defRPr>
            </a:lvl3pPr>
            <a:lvl4pPr marL="1598613" indent="-227013" defTabSz="457200">
              <a:defRPr sz="2400">
                <a:solidFill>
                  <a:schemeClr val="tx1"/>
                </a:solidFill>
                <a:latin typeface="Calibri" charset="0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Calibri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lnSpc>
                <a:spcPct val="93000"/>
              </a:lnSpc>
              <a:buClr>
                <a:srgbClr val="000000"/>
              </a:buClr>
              <a:buSzPct val="100000"/>
              <a:buFont typeface="Andale Mono" charset="0"/>
              <a:buNone/>
            </a:pPr>
            <a:endParaRPr lang="x-none" altLang="x-none" sz="1800">
              <a:ea typeface="Arial" charset="0"/>
              <a:cs typeface="Arial" charset="0"/>
            </a:endParaRPr>
          </a:p>
        </p:txBody>
      </p:sp>
      <p:sp>
        <p:nvSpPr>
          <p:cNvPr id="5" name="Text Box 11"/>
          <p:cNvSpPr txBox="1">
            <a:spLocks noChangeArrowheads="1"/>
          </p:cNvSpPr>
          <p:nvPr userDrawn="1"/>
        </p:nvSpPr>
        <p:spPr bwMode="auto">
          <a:xfrm>
            <a:off x="685800" y="6400800"/>
            <a:ext cx="77724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1" hangingPunct="1">
              <a:spcBef>
                <a:spcPct val="20000"/>
              </a:spcBef>
              <a:defRPr/>
            </a:pPr>
            <a:r>
              <a:rPr lang="en-US" altLang="x-none" sz="800"/>
              <a:t>This document is copyright (C) Stanford Computer Science and Marty Stepp, licensed under Creative Commons Attribution 2.5 License.  All rights reserved.</a:t>
            </a:r>
            <a:br>
              <a:rPr lang="en-US" altLang="x-none" sz="800"/>
            </a:br>
            <a:r>
              <a:rPr lang="en-US" altLang="x-none" sz="800"/>
              <a:t>Based on slides created by Keith Schwarz, Mehran Sahami, Eric Roberts, Stuart Reges, and others.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1600200"/>
            <a:ext cx="7772400" cy="205740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</a:lstStyle>
          <a:p>
            <a:pPr lvl="0"/>
            <a:endParaRPr lang="x-none" altLang="x-none" noProof="0"/>
          </a:p>
        </p:txBody>
      </p:sp>
      <p:sp>
        <p:nvSpPr>
          <p:cNvPr id="18436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4419600"/>
            <a:ext cx="6400800" cy="15240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pPr lvl="0"/>
            <a:r>
              <a:rPr lang="en-US" altLang="x-none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6271444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486558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0"/>
            <a:ext cx="2209800" cy="6477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400" y="0"/>
            <a:ext cx="6477000" cy="6477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653653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938196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707533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" y="1295400"/>
            <a:ext cx="4343400" cy="5181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95400"/>
            <a:ext cx="4343400" cy="5181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175981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15692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584447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110472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843793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258030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Click to edit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52400" y="1295400"/>
            <a:ext cx="8839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Click to edit Master text styles</a:t>
            </a:r>
          </a:p>
          <a:p>
            <a:pPr lvl="1"/>
            <a:r>
              <a:rPr lang="en-US" altLang="x-none"/>
              <a:t>Second level</a:t>
            </a:r>
          </a:p>
          <a:p>
            <a:pPr lvl="2"/>
            <a:r>
              <a:rPr lang="en-US" altLang="x-none"/>
              <a:t>Third level</a:t>
            </a:r>
          </a:p>
          <a:p>
            <a:pPr lvl="3"/>
            <a:r>
              <a:rPr lang="en-US" altLang="x-none"/>
              <a:t>Fourth level</a:t>
            </a:r>
          </a:p>
          <a:p>
            <a:pPr lvl="4"/>
            <a:r>
              <a:rPr lang="en-US" altLang="x-none"/>
              <a:t>Fifth level</a:t>
            </a:r>
          </a:p>
        </p:txBody>
      </p:sp>
      <p:sp>
        <p:nvSpPr>
          <p:cNvPr id="1028" name="Slide Number Placeholder 3"/>
          <p:cNvSpPr txBox="1">
            <a:spLocks noGrp="1"/>
          </p:cNvSpPr>
          <p:nvPr userDrawn="1"/>
        </p:nvSpPr>
        <p:spPr bwMode="auto">
          <a:xfrm>
            <a:off x="8229600" y="6356350"/>
            <a:ext cx="7620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>
              <a:defRPr sz="2400"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</a:defRPr>
            </a:lvl9pPr>
          </a:lstStyle>
          <a:p>
            <a:pPr algn="r" eaLnBrk="1" hangingPunct="1">
              <a:spcBef>
                <a:spcPts val="500"/>
              </a:spcBef>
            </a:pPr>
            <a:fld id="{6E57D843-267D-6B4F-AB7F-CDA32517B3F3}" type="slidenum">
              <a:rPr lang="en-US" altLang="x-none" sz="1200">
                <a:solidFill>
                  <a:srgbClr val="424242"/>
                </a:solidFill>
                <a:latin typeface="Verdana" charset="0"/>
              </a:rPr>
              <a:pPr algn="r" eaLnBrk="1" hangingPunct="1">
                <a:spcBef>
                  <a:spcPts val="500"/>
                </a:spcBef>
              </a:pPr>
              <a:t>‹#›</a:t>
            </a:fld>
            <a:endParaRPr lang="en-US" altLang="x-none" sz="1800">
              <a:latin typeface="Arial" charset="0"/>
            </a:endParaRPr>
          </a:p>
        </p:txBody>
      </p:sp>
      <p:sp>
        <p:nvSpPr>
          <p:cNvPr id="1039" name="AutoShape 3"/>
          <p:cNvSpPr>
            <a:spLocks noChangeArrowheads="1"/>
          </p:cNvSpPr>
          <p:nvPr userDrawn="1"/>
        </p:nvSpPr>
        <p:spPr bwMode="auto">
          <a:xfrm>
            <a:off x="0" y="0"/>
            <a:ext cx="9144000" cy="1143000"/>
          </a:xfrm>
          <a:prstGeom prst="roundRect">
            <a:avLst>
              <a:gd name="adj" fmla="val 111"/>
            </a:avLst>
          </a:prstGeom>
          <a:solidFill>
            <a:srgbClr val="8C1515"/>
          </a:solidFill>
          <a:ln w="9398">
            <a:solidFill>
              <a:srgbClr val="000000"/>
            </a:solidFill>
            <a:miter lim="800000"/>
            <a:headEnd/>
            <a:tailEnd/>
          </a:ln>
        </p:spPr>
        <p:txBody>
          <a:bodyPr wrap="none" lIns="91432" tIns="45716" rIns="91432" bIns="45716" anchor="ctr"/>
          <a:lstStyle>
            <a:lvl1pPr defTabSz="457200">
              <a:defRPr sz="2400">
                <a:solidFill>
                  <a:schemeClr val="tx1"/>
                </a:solidFill>
                <a:latin typeface="Calibri" charset="0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Calibri" charset="0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Calibri" charset="0"/>
              </a:defRPr>
            </a:lvl3pPr>
            <a:lvl4pPr marL="1598613" indent="-227013" defTabSz="457200">
              <a:defRPr sz="2400">
                <a:solidFill>
                  <a:schemeClr val="tx1"/>
                </a:solidFill>
                <a:latin typeface="Calibri" charset="0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Calibri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lnSpc>
                <a:spcPct val="93000"/>
              </a:lnSpc>
              <a:buClr>
                <a:srgbClr val="000000"/>
              </a:buClr>
              <a:buSzPct val="100000"/>
              <a:buFont typeface="Andale Mono" charset="0"/>
              <a:buNone/>
            </a:pPr>
            <a:endParaRPr lang="x-none" altLang="x-none" sz="1800">
              <a:latin typeface="Tahoma" charset="0"/>
              <a:ea typeface="Arial" charset="0"/>
              <a:cs typeface="Arial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b="1" kern="1200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9pPr>
    </p:titleStyle>
    <p:bodyStyle>
      <a:lvl1pPr marL="230188" indent="-230188" algn="l" rtl="0" eaLnBrk="0" fontAlgn="base" hangingPunct="0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71500" indent="-227013" algn="l" rtl="0" eaLnBrk="0" fontAlgn="base" hangingPunct="0">
        <a:spcBef>
          <a:spcPct val="20000"/>
        </a:spcBef>
        <a:spcAft>
          <a:spcPct val="0"/>
        </a:spcAft>
        <a:buChar char="–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855663" indent="-169863" algn="l" rtl="0" eaLnBrk="0" fontAlgn="base" hangingPunct="0">
        <a:spcBef>
          <a:spcPct val="20000"/>
        </a:spcBef>
        <a:spcAft>
          <a:spcPct val="0"/>
        </a:spcAft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144588" indent="-174625" algn="l" rtl="0" eaLnBrk="0" fontAlgn="base" hangingPunct="0">
        <a:spcBef>
          <a:spcPct val="20000"/>
        </a:spcBef>
        <a:spcAft>
          <a:spcPct val="0"/>
        </a:spcAft>
        <a:buChar char="–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487488" indent="-228600" algn="l" rtl="0" eaLnBrk="0" fontAlgn="base" hangingPunct="0">
        <a:spcBef>
          <a:spcPct val="20000"/>
        </a:spcBef>
        <a:spcAft>
          <a:spcPct val="0"/>
        </a:spcAft>
        <a:buChar char="»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.png"/><Relationship Id="rId7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microsoft.com/office/2007/relationships/hdphoto" Target="../media/hdphoto1.wdp"/><Relationship Id="rId9" Type="http://schemas.microsoft.com/office/2007/relationships/hdphoto" Target="../media/hdphoto4.wdp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cs.stanford.edu/people/eroberts/jtf/javadoc/student/acm/graphics/GObject.html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tiff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x-none" dirty="0"/>
              <a:t>CS 106A, Lecture 11</a:t>
            </a:r>
            <a:br>
              <a:rPr lang="en-US" altLang="x-none" dirty="0"/>
            </a:br>
            <a:r>
              <a:rPr lang="en-US" altLang="x-none" dirty="0"/>
              <a:t>Graphics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524000" y="4572000"/>
            <a:ext cx="6400800" cy="15240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x-none" sz="1500" dirty="0"/>
              <a:t>reading:</a:t>
            </a:r>
          </a:p>
          <a:p>
            <a:pPr eaLnBrk="1" hangingPunct="1">
              <a:defRPr/>
            </a:pPr>
            <a:r>
              <a:rPr lang="en-US" altLang="x-none" sz="1500" i="1" dirty="0"/>
              <a:t>Art &amp; Science of Java</a:t>
            </a:r>
            <a:r>
              <a:rPr lang="en-US" altLang="x-none" sz="1500" dirty="0"/>
              <a:t>, 9.1-9.3</a:t>
            </a:r>
            <a:endParaRPr lang="en-US" altLang="x-none" sz="1500" b="1" u="sng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36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x-none" dirty="0"/>
              <a:t>Try/Catch</a:t>
            </a:r>
          </a:p>
        </p:txBody>
      </p:sp>
      <p:sp>
        <p:nvSpPr>
          <p:cNvPr id="13936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eaLnBrk="1" hangingPunct="1">
              <a:buNone/>
              <a:defRPr/>
            </a:pPr>
            <a:r>
              <a:rPr lang="en-US" altLang="x-none" dirty="0"/>
              <a:t>To execute code that might throw an exception, you must enclose it in a </a:t>
            </a:r>
            <a:r>
              <a:rPr lang="en-US" altLang="x-none" dirty="0">
                <a:latin typeface="Consolas" charset="0"/>
              </a:rPr>
              <a:t>try/catch</a:t>
            </a:r>
            <a:r>
              <a:rPr lang="en-US" altLang="x-none" dirty="0"/>
              <a:t> statement.</a:t>
            </a:r>
          </a:p>
          <a:p>
            <a:pPr lvl="1" eaLnBrk="1" hangingPunct="1">
              <a:lnSpc>
                <a:spcPct val="80000"/>
              </a:lnSpc>
              <a:buFontTx/>
              <a:buNone/>
              <a:defRPr/>
            </a:pPr>
            <a:endParaRPr lang="en-US" altLang="x-none" sz="2000" dirty="0">
              <a:latin typeface="Consolas" charset="0"/>
            </a:endParaRPr>
          </a:p>
          <a:p>
            <a:pPr lvl="1" eaLnBrk="1" hangingPunct="1">
              <a:lnSpc>
                <a:spcPct val="80000"/>
              </a:lnSpc>
              <a:buFontTx/>
              <a:buNone/>
              <a:defRPr/>
            </a:pPr>
            <a:endParaRPr lang="en-US" altLang="x-none" sz="2000" dirty="0">
              <a:latin typeface="Consolas" charset="0"/>
            </a:endParaRPr>
          </a:p>
          <a:p>
            <a:pPr lvl="1" eaLnBrk="1" hangingPunct="1">
              <a:lnSpc>
                <a:spcPct val="80000"/>
              </a:lnSpc>
              <a:buFontTx/>
              <a:buNone/>
              <a:defRPr/>
            </a:pPr>
            <a:endParaRPr lang="en-US" altLang="x-none" sz="2000" dirty="0">
              <a:latin typeface="Consolas" charset="0"/>
            </a:endParaRPr>
          </a:p>
          <a:p>
            <a:pPr lvl="1" eaLnBrk="1" hangingPunct="1">
              <a:lnSpc>
                <a:spcPct val="80000"/>
              </a:lnSpc>
              <a:buFontTx/>
              <a:buNone/>
              <a:defRPr/>
            </a:pPr>
            <a:endParaRPr lang="en-US" altLang="x-none" sz="2000" dirty="0">
              <a:latin typeface="Consolas" charset="0"/>
            </a:endParaRPr>
          </a:p>
          <a:p>
            <a:pPr lvl="1" eaLnBrk="1" hangingPunct="1">
              <a:lnSpc>
                <a:spcPct val="80000"/>
              </a:lnSpc>
              <a:buFontTx/>
              <a:buNone/>
              <a:defRPr/>
            </a:pPr>
            <a:r>
              <a:rPr lang="en-US" altLang="x-none" sz="2000" dirty="0">
                <a:solidFill>
                  <a:schemeClr val="accent2"/>
                </a:solidFill>
                <a:latin typeface="Consolas" charset="0"/>
              </a:rPr>
              <a:t>try {</a:t>
            </a:r>
          </a:p>
          <a:p>
            <a:pPr lvl="1" eaLnBrk="1" hangingPunct="1">
              <a:lnSpc>
                <a:spcPct val="80000"/>
              </a:lnSpc>
              <a:buFontTx/>
              <a:buNone/>
              <a:defRPr/>
            </a:pPr>
            <a:r>
              <a:rPr lang="en-US" altLang="x-none" sz="2000" dirty="0">
                <a:latin typeface="Consolas" charset="0"/>
              </a:rPr>
              <a:t>    Scanner input = new Scanner(new File("</a:t>
            </a:r>
            <a:r>
              <a:rPr lang="en-US" altLang="x-none" sz="2000" dirty="0" err="1">
                <a:latin typeface="Consolas" charset="0"/>
              </a:rPr>
              <a:t>data.txt</a:t>
            </a:r>
            <a:r>
              <a:rPr lang="en-US" altLang="x-none" sz="2000" dirty="0">
                <a:latin typeface="Consolas" charset="0"/>
              </a:rPr>
              <a:t>"));</a:t>
            </a:r>
          </a:p>
          <a:p>
            <a:pPr lvl="1" eaLnBrk="1" hangingPunct="1">
              <a:lnSpc>
                <a:spcPct val="80000"/>
              </a:lnSpc>
              <a:buFontTx/>
              <a:buNone/>
              <a:defRPr/>
            </a:pPr>
            <a:r>
              <a:rPr lang="en-US" altLang="x-none" sz="2000" dirty="0">
                <a:latin typeface="Consolas" charset="0"/>
              </a:rPr>
              <a:t>    while (</a:t>
            </a:r>
            <a:r>
              <a:rPr lang="en-US" altLang="x-none" sz="2000" dirty="0" err="1">
                <a:latin typeface="Consolas" charset="0"/>
              </a:rPr>
              <a:t>input.hasNextLine</a:t>
            </a:r>
            <a:r>
              <a:rPr lang="en-US" altLang="x-none" sz="2000" dirty="0">
                <a:latin typeface="Consolas" charset="0"/>
              </a:rPr>
              <a:t>()) {</a:t>
            </a:r>
            <a:br>
              <a:rPr lang="en-US" altLang="x-none" sz="2000" dirty="0">
                <a:latin typeface="Consolas" charset="0"/>
              </a:rPr>
            </a:br>
            <a:r>
              <a:rPr lang="en-US" altLang="x-none" sz="2000" dirty="0">
                <a:latin typeface="Consolas" charset="0"/>
              </a:rPr>
              <a:t>		String line = </a:t>
            </a:r>
            <a:r>
              <a:rPr lang="en-US" altLang="x-none" sz="2000" dirty="0" err="1">
                <a:latin typeface="Consolas" charset="0"/>
              </a:rPr>
              <a:t>input.nextLine</a:t>
            </a:r>
            <a:r>
              <a:rPr lang="en-US" altLang="x-none" sz="2000" dirty="0">
                <a:latin typeface="Consolas" charset="0"/>
              </a:rPr>
              <a:t>();</a:t>
            </a:r>
          </a:p>
          <a:p>
            <a:pPr lvl="1" eaLnBrk="1" hangingPunct="1">
              <a:lnSpc>
                <a:spcPct val="80000"/>
              </a:lnSpc>
              <a:buFontTx/>
              <a:buNone/>
              <a:defRPr/>
            </a:pPr>
            <a:r>
              <a:rPr lang="en-US" altLang="x-none" sz="2000" dirty="0">
                <a:latin typeface="Consolas" charset="0"/>
              </a:rPr>
              <a:t>			</a:t>
            </a:r>
            <a:r>
              <a:rPr lang="en-US" altLang="x-none" sz="2000" dirty="0" err="1">
                <a:latin typeface="Consolas" charset="0"/>
              </a:rPr>
              <a:t>println</a:t>
            </a:r>
            <a:r>
              <a:rPr lang="en-US" altLang="x-none" sz="2000" dirty="0">
                <a:latin typeface="Consolas" charset="0"/>
              </a:rPr>
              <a:t>(line);</a:t>
            </a:r>
          </a:p>
          <a:p>
            <a:pPr lvl="1" eaLnBrk="1" hangingPunct="1">
              <a:lnSpc>
                <a:spcPct val="80000"/>
              </a:lnSpc>
              <a:buFontTx/>
              <a:buNone/>
              <a:defRPr/>
            </a:pPr>
            <a:r>
              <a:rPr lang="en-US" altLang="x-none" sz="2000" dirty="0">
                <a:latin typeface="Consolas" charset="0"/>
              </a:rPr>
              <a:t>	  }</a:t>
            </a:r>
          </a:p>
          <a:p>
            <a:pPr lvl="1" eaLnBrk="1" hangingPunct="1">
              <a:lnSpc>
                <a:spcPct val="80000"/>
              </a:lnSpc>
              <a:buFontTx/>
              <a:buNone/>
              <a:defRPr/>
            </a:pPr>
            <a:r>
              <a:rPr lang="en-US" altLang="x-none" sz="2000" dirty="0">
                <a:solidFill>
                  <a:schemeClr val="accent2"/>
                </a:solidFill>
                <a:latin typeface="Consolas" charset="0"/>
              </a:rPr>
              <a:t>} catch (</a:t>
            </a:r>
            <a:r>
              <a:rPr lang="en-US" altLang="x-none" sz="2000" dirty="0" err="1">
                <a:solidFill>
                  <a:schemeClr val="accent2"/>
                </a:solidFill>
                <a:latin typeface="Consolas" charset="0"/>
              </a:rPr>
              <a:t>FileNotFoundException</a:t>
            </a:r>
            <a:r>
              <a:rPr lang="en-US" altLang="x-none" sz="2000" dirty="0">
                <a:solidFill>
                  <a:schemeClr val="accent2"/>
                </a:solidFill>
                <a:latin typeface="Consolas" charset="0"/>
              </a:rPr>
              <a:t> ex) {</a:t>
            </a:r>
          </a:p>
          <a:p>
            <a:pPr lvl="1" eaLnBrk="1" hangingPunct="1">
              <a:lnSpc>
                <a:spcPct val="80000"/>
              </a:lnSpc>
              <a:buFontTx/>
              <a:buNone/>
              <a:defRPr/>
            </a:pPr>
            <a:r>
              <a:rPr lang="en-US" altLang="x-none" sz="2000" dirty="0">
                <a:latin typeface="Consolas" charset="0"/>
              </a:rPr>
              <a:t>    </a:t>
            </a:r>
            <a:r>
              <a:rPr lang="en-US" altLang="x-none" sz="2000" dirty="0" err="1">
                <a:latin typeface="Consolas" charset="0"/>
              </a:rPr>
              <a:t>println</a:t>
            </a:r>
            <a:r>
              <a:rPr lang="en-US" altLang="x-none" sz="2000" dirty="0">
                <a:latin typeface="Consolas" charset="0"/>
              </a:rPr>
              <a:t>("Error reading the file: " + ex);</a:t>
            </a:r>
          </a:p>
          <a:p>
            <a:pPr lvl="1" eaLnBrk="1" hangingPunct="1">
              <a:lnSpc>
                <a:spcPct val="80000"/>
              </a:lnSpc>
              <a:buFontTx/>
              <a:buNone/>
              <a:defRPr/>
            </a:pPr>
            <a:r>
              <a:rPr lang="en-US" altLang="x-none" sz="2000" dirty="0">
                <a:solidFill>
                  <a:schemeClr val="accent2"/>
                </a:solidFill>
                <a:latin typeface="Consolas" charset="0"/>
              </a:rPr>
              <a:t>}</a:t>
            </a:r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5562600" y="1981200"/>
            <a:ext cx="2743200" cy="111125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lIns="108000" tIns="63000" rIns="108000" bIns="63000"/>
          <a:lstStyle>
            <a:lvl1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112000"/>
              </a:lnSpc>
            </a:pPr>
            <a:r>
              <a:rPr lang="en-US" altLang="en-US" sz="2400" dirty="0">
                <a:solidFill>
                  <a:srgbClr val="0000FF"/>
                </a:solidFill>
                <a:latin typeface="Purisa" charset="0"/>
              </a:rPr>
              <a:t>If something</a:t>
            </a:r>
          </a:p>
          <a:p>
            <a:pPr algn="ctr">
              <a:lnSpc>
                <a:spcPct val="112000"/>
              </a:lnSpc>
            </a:pPr>
            <a:r>
              <a:rPr lang="en-US" altLang="en-US" sz="2400" dirty="0">
                <a:solidFill>
                  <a:srgbClr val="0000FF"/>
                </a:solidFill>
                <a:latin typeface="Purisa" charset="0"/>
              </a:rPr>
              <a:t>fails up here…</a:t>
            </a:r>
          </a:p>
        </p:txBody>
      </p:sp>
      <p:sp>
        <p:nvSpPr>
          <p:cNvPr id="5" name="Freeform 4"/>
          <p:cNvSpPr/>
          <p:nvPr/>
        </p:nvSpPr>
        <p:spPr>
          <a:xfrm>
            <a:off x="4217621" y="2306384"/>
            <a:ext cx="1344979" cy="1170432"/>
          </a:xfrm>
          <a:custGeom>
            <a:avLst/>
            <a:gdLst>
              <a:gd name="connsiteX0" fmla="*/ 1344979 w 1344979"/>
              <a:gd name="connsiteY0" fmla="*/ 0 h 1170432"/>
              <a:gd name="connsiteX1" fmla="*/ 1296211 w 1344979"/>
              <a:gd name="connsiteY1" fmla="*/ 12192 h 1170432"/>
              <a:gd name="connsiteX2" fmla="*/ 771955 w 1344979"/>
              <a:gd name="connsiteY2" fmla="*/ 48768 h 1170432"/>
              <a:gd name="connsiteX3" fmla="*/ 674419 w 1344979"/>
              <a:gd name="connsiteY3" fmla="*/ 97536 h 1170432"/>
              <a:gd name="connsiteX4" fmla="*/ 637843 w 1344979"/>
              <a:gd name="connsiteY4" fmla="*/ 109728 h 1170432"/>
              <a:gd name="connsiteX5" fmla="*/ 601267 w 1344979"/>
              <a:gd name="connsiteY5" fmla="*/ 134112 h 1170432"/>
              <a:gd name="connsiteX6" fmla="*/ 564691 w 1344979"/>
              <a:gd name="connsiteY6" fmla="*/ 146304 h 1170432"/>
              <a:gd name="connsiteX7" fmla="*/ 491539 w 1344979"/>
              <a:gd name="connsiteY7" fmla="*/ 195072 h 1170432"/>
              <a:gd name="connsiteX8" fmla="*/ 454963 w 1344979"/>
              <a:gd name="connsiteY8" fmla="*/ 219456 h 1170432"/>
              <a:gd name="connsiteX9" fmla="*/ 418387 w 1344979"/>
              <a:gd name="connsiteY9" fmla="*/ 243840 h 1170432"/>
              <a:gd name="connsiteX10" fmla="*/ 320851 w 1344979"/>
              <a:gd name="connsiteY10" fmla="*/ 390144 h 1170432"/>
              <a:gd name="connsiteX11" fmla="*/ 296467 w 1344979"/>
              <a:gd name="connsiteY11" fmla="*/ 426720 h 1170432"/>
              <a:gd name="connsiteX12" fmla="*/ 259891 w 1344979"/>
              <a:gd name="connsiteY12" fmla="*/ 536448 h 1170432"/>
              <a:gd name="connsiteX13" fmla="*/ 247699 w 1344979"/>
              <a:gd name="connsiteY13" fmla="*/ 573024 h 1170432"/>
              <a:gd name="connsiteX14" fmla="*/ 235507 w 1344979"/>
              <a:gd name="connsiteY14" fmla="*/ 731520 h 1170432"/>
              <a:gd name="connsiteX15" fmla="*/ 223315 w 1344979"/>
              <a:gd name="connsiteY15" fmla="*/ 792480 h 1170432"/>
              <a:gd name="connsiteX16" fmla="*/ 211123 w 1344979"/>
              <a:gd name="connsiteY16" fmla="*/ 914400 h 1170432"/>
              <a:gd name="connsiteX17" fmla="*/ 198931 w 1344979"/>
              <a:gd name="connsiteY17" fmla="*/ 1121664 h 1170432"/>
              <a:gd name="connsiteX18" fmla="*/ 137971 w 1344979"/>
              <a:gd name="connsiteY18" fmla="*/ 1024128 h 1170432"/>
              <a:gd name="connsiteX19" fmla="*/ 77011 w 1344979"/>
              <a:gd name="connsiteY19" fmla="*/ 975360 h 1170432"/>
              <a:gd name="connsiteX20" fmla="*/ 3859 w 1344979"/>
              <a:gd name="connsiteY20" fmla="*/ 926592 h 1170432"/>
              <a:gd name="connsiteX21" fmla="*/ 40435 w 1344979"/>
              <a:gd name="connsiteY21" fmla="*/ 963168 h 1170432"/>
              <a:gd name="connsiteX22" fmla="*/ 64819 w 1344979"/>
              <a:gd name="connsiteY22" fmla="*/ 999744 h 1170432"/>
              <a:gd name="connsiteX23" fmla="*/ 101395 w 1344979"/>
              <a:gd name="connsiteY23" fmla="*/ 1024128 h 1170432"/>
              <a:gd name="connsiteX24" fmla="*/ 137971 w 1344979"/>
              <a:gd name="connsiteY24" fmla="*/ 1072896 h 1170432"/>
              <a:gd name="connsiteX25" fmla="*/ 186739 w 1344979"/>
              <a:gd name="connsiteY25" fmla="*/ 1146048 h 1170432"/>
              <a:gd name="connsiteX26" fmla="*/ 223315 w 1344979"/>
              <a:gd name="connsiteY26" fmla="*/ 1170432 h 1170432"/>
              <a:gd name="connsiteX27" fmla="*/ 259891 w 1344979"/>
              <a:gd name="connsiteY27" fmla="*/ 1158240 h 1170432"/>
              <a:gd name="connsiteX28" fmla="*/ 272083 w 1344979"/>
              <a:gd name="connsiteY28" fmla="*/ 1109472 h 1170432"/>
              <a:gd name="connsiteX29" fmla="*/ 296467 w 1344979"/>
              <a:gd name="connsiteY29" fmla="*/ 1072896 h 1170432"/>
              <a:gd name="connsiteX30" fmla="*/ 406195 w 1344979"/>
              <a:gd name="connsiteY30" fmla="*/ 1024128 h 1170432"/>
              <a:gd name="connsiteX31" fmla="*/ 442771 w 1344979"/>
              <a:gd name="connsiteY31" fmla="*/ 999744 h 1170432"/>
              <a:gd name="connsiteX32" fmla="*/ 564691 w 1344979"/>
              <a:gd name="connsiteY32" fmla="*/ 963168 h 1170432"/>
              <a:gd name="connsiteX33" fmla="*/ 589075 w 1344979"/>
              <a:gd name="connsiteY33" fmla="*/ 938784 h 1170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1344979" h="1170432">
                <a:moveTo>
                  <a:pt x="1344979" y="0"/>
                </a:moveTo>
                <a:cubicBezTo>
                  <a:pt x="1328723" y="4064"/>
                  <a:pt x="1312947" y="11376"/>
                  <a:pt x="1296211" y="12192"/>
                </a:cubicBezTo>
                <a:cubicBezTo>
                  <a:pt x="1263037" y="13810"/>
                  <a:pt x="912008" y="-21258"/>
                  <a:pt x="771955" y="48768"/>
                </a:cubicBezTo>
                <a:cubicBezTo>
                  <a:pt x="739443" y="65024"/>
                  <a:pt x="708903" y="86041"/>
                  <a:pt x="674419" y="97536"/>
                </a:cubicBezTo>
                <a:cubicBezTo>
                  <a:pt x="662227" y="101600"/>
                  <a:pt x="649338" y="103981"/>
                  <a:pt x="637843" y="109728"/>
                </a:cubicBezTo>
                <a:cubicBezTo>
                  <a:pt x="624737" y="116281"/>
                  <a:pt x="614373" y="127559"/>
                  <a:pt x="601267" y="134112"/>
                </a:cubicBezTo>
                <a:cubicBezTo>
                  <a:pt x="589772" y="139859"/>
                  <a:pt x="575925" y="140063"/>
                  <a:pt x="564691" y="146304"/>
                </a:cubicBezTo>
                <a:cubicBezTo>
                  <a:pt x="539073" y="160536"/>
                  <a:pt x="515923" y="178816"/>
                  <a:pt x="491539" y="195072"/>
                </a:cubicBezTo>
                <a:lnTo>
                  <a:pt x="454963" y="219456"/>
                </a:lnTo>
                <a:lnTo>
                  <a:pt x="418387" y="243840"/>
                </a:lnTo>
                <a:lnTo>
                  <a:pt x="320851" y="390144"/>
                </a:lnTo>
                <a:cubicBezTo>
                  <a:pt x="312723" y="402336"/>
                  <a:pt x="301101" y="412819"/>
                  <a:pt x="296467" y="426720"/>
                </a:cubicBezTo>
                <a:lnTo>
                  <a:pt x="259891" y="536448"/>
                </a:lnTo>
                <a:lnTo>
                  <a:pt x="247699" y="573024"/>
                </a:lnTo>
                <a:cubicBezTo>
                  <a:pt x="243635" y="625856"/>
                  <a:pt x="241359" y="678856"/>
                  <a:pt x="235507" y="731520"/>
                </a:cubicBezTo>
                <a:cubicBezTo>
                  <a:pt x="233219" y="752116"/>
                  <a:pt x="226054" y="771939"/>
                  <a:pt x="223315" y="792480"/>
                </a:cubicBezTo>
                <a:cubicBezTo>
                  <a:pt x="217917" y="832964"/>
                  <a:pt x="214140" y="873669"/>
                  <a:pt x="211123" y="914400"/>
                </a:cubicBezTo>
                <a:cubicBezTo>
                  <a:pt x="206011" y="983418"/>
                  <a:pt x="202995" y="1052576"/>
                  <a:pt x="198931" y="1121664"/>
                </a:cubicBezTo>
                <a:cubicBezTo>
                  <a:pt x="169913" y="1034611"/>
                  <a:pt x="195933" y="1062769"/>
                  <a:pt x="137971" y="1024128"/>
                </a:cubicBezTo>
                <a:cubicBezTo>
                  <a:pt x="92916" y="956546"/>
                  <a:pt x="139365" y="1010001"/>
                  <a:pt x="77011" y="975360"/>
                </a:cubicBezTo>
                <a:cubicBezTo>
                  <a:pt x="51393" y="961128"/>
                  <a:pt x="-16863" y="905870"/>
                  <a:pt x="3859" y="926592"/>
                </a:cubicBezTo>
                <a:cubicBezTo>
                  <a:pt x="16051" y="938784"/>
                  <a:pt x="29397" y="949922"/>
                  <a:pt x="40435" y="963168"/>
                </a:cubicBezTo>
                <a:cubicBezTo>
                  <a:pt x="49816" y="974425"/>
                  <a:pt x="54458" y="989383"/>
                  <a:pt x="64819" y="999744"/>
                </a:cubicBezTo>
                <a:cubicBezTo>
                  <a:pt x="75180" y="1010105"/>
                  <a:pt x="91034" y="1013767"/>
                  <a:pt x="101395" y="1024128"/>
                </a:cubicBezTo>
                <a:cubicBezTo>
                  <a:pt x="115763" y="1038496"/>
                  <a:pt x="126318" y="1056249"/>
                  <a:pt x="137971" y="1072896"/>
                </a:cubicBezTo>
                <a:cubicBezTo>
                  <a:pt x="154777" y="1096904"/>
                  <a:pt x="162355" y="1129792"/>
                  <a:pt x="186739" y="1146048"/>
                </a:cubicBezTo>
                <a:lnTo>
                  <a:pt x="223315" y="1170432"/>
                </a:lnTo>
                <a:cubicBezTo>
                  <a:pt x="235507" y="1166368"/>
                  <a:pt x="251863" y="1168275"/>
                  <a:pt x="259891" y="1158240"/>
                </a:cubicBezTo>
                <a:cubicBezTo>
                  <a:pt x="270359" y="1145156"/>
                  <a:pt x="265482" y="1124873"/>
                  <a:pt x="272083" y="1109472"/>
                </a:cubicBezTo>
                <a:cubicBezTo>
                  <a:pt x="277855" y="1096004"/>
                  <a:pt x="286106" y="1083257"/>
                  <a:pt x="296467" y="1072896"/>
                </a:cubicBezTo>
                <a:cubicBezTo>
                  <a:pt x="346095" y="1023268"/>
                  <a:pt x="333761" y="1072417"/>
                  <a:pt x="406195" y="1024128"/>
                </a:cubicBezTo>
                <a:cubicBezTo>
                  <a:pt x="418387" y="1016000"/>
                  <a:pt x="429303" y="1005516"/>
                  <a:pt x="442771" y="999744"/>
                </a:cubicBezTo>
                <a:cubicBezTo>
                  <a:pt x="471779" y="987312"/>
                  <a:pt x="544202" y="983657"/>
                  <a:pt x="564691" y="963168"/>
                </a:cubicBezTo>
                <a:lnTo>
                  <a:pt x="589075" y="938784"/>
                </a:ln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4947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36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x-none" dirty="0"/>
              <a:t>Try/Catch</a:t>
            </a:r>
          </a:p>
        </p:txBody>
      </p:sp>
      <p:sp>
        <p:nvSpPr>
          <p:cNvPr id="13936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eaLnBrk="1" hangingPunct="1">
              <a:buNone/>
              <a:defRPr/>
            </a:pPr>
            <a:r>
              <a:rPr lang="en-US" altLang="x-none" dirty="0"/>
              <a:t>To execute code that might throw an exception, you must enclose it in a </a:t>
            </a:r>
            <a:r>
              <a:rPr lang="en-US" altLang="x-none" dirty="0">
                <a:latin typeface="Consolas" charset="0"/>
              </a:rPr>
              <a:t>try/catch</a:t>
            </a:r>
            <a:r>
              <a:rPr lang="en-US" altLang="x-none" dirty="0"/>
              <a:t> statement.</a:t>
            </a:r>
          </a:p>
          <a:p>
            <a:pPr lvl="1" eaLnBrk="1" hangingPunct="1">
              <a:lnSpc>
                <a:spcPct val="80000"/>
              </a:lnSpc>
              <a:buFontTx/>
              <a:buNone/>
              <a:defRPr/>
            </a:pPr>
            <a:endParaRPr lang="en-US" altLang="x-none" sz="2000" dirty="0">
              <a:latin typeface="Consolas" charset="0"/>
            </a:endParaRPr>
          </a:p>
          <a:p>
            <a:pPr lvl="1" eaLnBrk="1" hangingPunct="1">
              <a:lnSpc>
                <a:spcPct val="80000"/>
              </a:lnSpc>
              <a:buFontTx/>
              <a:buNone/>
              <a:defRPr/>
            </a:pPr>
            <a:endParaRPr lang="en-US" altLang="x-none" sz="2000" dirty="0">
              <a:latin typeface="Consolas" charset="0"/>
            </a:endParaRPr>
          </a:p>
          <a:p>
            <a:pPr lvl="1" eaLnBrk="1" hangingPunct="1">
              <a:lnSpc>
                <a:spcPct val="80000"/>
              </a:lnSpc>
              <a:buFontTx/>
              <a:buNone/>
              <a:defRPr/>
            </a:pPr>
            <a:endParaRPr lang="en-US" altLang="x-none" sz="2000" dirty="0">
              <a:latin typeface="Consolas" charset="0"/>
            </a:endParaRPr>
          </a:p>
          <a:p>
            <a:pPr lvl="1" eaLnBrk="1" hangingPunct="1">
              <a:lnSpc>
                <a:spcPct val="80000"/>
              </a:lnSpc>
              <a:buFontTx/>
              <a:buNone/>
              <a:defRPr/>
            </a:pPr>
            <a:endParaRPr lang="en-US" altLang="x-none" sz="2000" dirty="0">
              <a:latin typeface="Consolas" charset="0"/>
            </a:endParaRPr>
          </a:p>
          <a:p>
            <a:pPr lvl="1" eaLnBrk="1" hangingPunct="1">
              <a:lnSpc>
                <a:spcPct val="80000"/>
              </a:lnSpc>
              <a:buFontTx/>
              <a:buNone/>
              <a:defRPr/>
            </a:pPr>
            <a:r>
              <a:rPr lang="en-US" altLang="x-none" sz="2000" dirty="0">
                <a:solidFill>
                  <a:schemeClr val="accent2"/>
                </a:solidFill>
                <a:latin typeface="Consolas" charset="0"/>
              </a:rPr>
              <a:t>try {</a:t>
            </a:r>
          </a:p>
          <a:p>
            <a:pPr lvl="1" eaLnBrk="1" hangingPunct="1">
              <a:lnSpc>
                <a:spcPct val="80000"/>
              </a:lnSpc>
              <a:buFontTx/>
              <a:buNone/>
              <a:defRPr/>
            </a:pPr>
            <a:r>
              <a:rPr lang="en-US" altLang="x-none" sz="2000" dirty="0">
                <a:latin typeface="Consolas" charset="0"/>
              </a:rPr>
              <a:t>    Scanner input = new Scanner(new File("</a:t>
            </a:r>
            <a:r>
              <a:rPr lang="en-US" altLang="x-none" sz="2000" dirty="0" err="1">
                <a:latin typeface="Consolas" charset="0"/>
              </a:rPr>
              <a:t>data.txt</a:t>
            </a:r>
            <a:r>
              <a:rPr lang="en-US" altLang="x-none" sz="2000" dirty="0">
                <a:latin typeface="Consolas" charset="0"/>
              </a:rPr>
              <a:t>"));</a:t>
            </a:r>
          </a:p>
          <a:p>
            <a:pPr lvl="1" eaLnBrk="1" hangingPunct="1">
              <a:lnSpc>
                <a:spcPct val="80000"/>
              </a:lnSpc>
              <a:buFontTx/>
              <a:buNone/>
              <a:defRPr/>
            </a:pPr>
            <a:r>
              <a:rPr lang="en-US" altLang="x-none" sz="2000" dirty="0">
                <a:latin typeface="Consolas" charset="0"/>
              </a:rPr>
              <a:t>    while (</a:t>
            </a:r>
            <a:r>
              <a:rPr lang="en-US" altLang="x-none" sz="2000" dirty="0" err="1">
                <a:latin typeface="Consolas" charset="0"/>
              </a:rPr>
              <a:t>input.hasNextLine</a:t>
            </a:r>
            <a:r>
              <a:rPr lang="en-US" altLang="x-none" sz="2000" dirty="0">
                <a:latin typeface="Consolas" charset="0"/>
              </a:rPr>
              <a:t>()) {</a:t>
            </a:r>
            <a:br>
              <a:rPr lang="en-US" altLang="x-none" sz="2000" dirty="0">
                <a:latin typeface="Consolas" charset="0"/>
              </a:rPr>
            </a:br>
            <a:r>
              <a:rPr lang="en-US" altLang="x-none" sz="2000" dirty="0">
                <a:latin typeface="Consolas" charset="0"/>
              </a:rPr>
              <a:t>		String line = </a:t>
            </a:r>
            <a:r>
              <a:rPr lang="en-US" altLang="x-none" sz="2000" dirty="0" err="1">
                <a:latin typeface="Consolas" charset="0"/>
              </a:rPr>
              <a:t>input.nextLine</a:t>
            </a:r>
            <a:r>
              <a:rPr lang="en-US" altLang="x-none" sz="2000" dirty="0">
                <a:latin typeface="Consolas" charset="0"/>
              </a:rPr>
              <a:t>();</a:t>
            </a:r>
          </a:p>
          <a:p>
            <a:pPr lvl="1" eaLnBrk="1" hangingPunct="1">
              <a:lnSpc>
                <a:spcPct val="80000"/>
              </a:lnSpc>
              <a:buFontTx/>
              <a:buNone/>
              <a:defRPr/>
            </a:pPr>
            <a:r>
              <a:rPr lang="en-US" altLang="x-none" sz="2000" dirty="0">
                <a:latin typeface="Consolas" charset="0"/>
              </a:rPr>
              <a:t>			</a:t>
            </a:r>
            <a:r>
              <a:rPr lang="en-US" altLang="x-none" sz="2000" dirty="0" err="1">
                <a:latin typeface="Consolas" charset="0"/>
              </a:rPr>
              <a:t>println</a:t>
            </a:r>
            <a:r>
              <a:rPr lang="en-US" altLang="x-none" sz="2000" dirty="0">
                <a:latin typeface="Consolas" charset="0"/>
              </a:rPr>
              <a:t>(line);</a:t>
            </a:r>
          </a:p>
          <a:p>
            <a:pPr lvl="1" eaLnBrk="1" hangingPunct="1">
              <a:lnSpc>
                <a:spcPct val="80000"/>
              </a:lnSpc>
              <a:buFontTx/>
              <a:buNone/>
              <a:defRPr/>
            </a:pPr>
            <a:r>
              <a:rPr lang="en-US" altLang="x-none" sz="2000" dirty="0">
                <a:latin typeface="Consolas" charset="0"/>
              </a:rPr>
              <a:t>	  }</a:t>
            </a:r>
          </a:p>
          <a:p>
            <a:pPr lvl="1" eaLnBrk="1" hangingPunct="1">
              <a:lnSpc>
                <a:spcPct val="80000"/>
              </a:lnSpc>
              <a:buFontTx/>
              <a:buNone/>
              <a:defRPr/>
            </a:pPr>
            <a:r>
              <a:rPr lang="en-US" altLang="x-none" sz="2000" dirty="0">
                <a:solidFill>
                  <a:schemeClr val="accent2"/>
                </a:solidFill>
                <a:latin typeface="Consolas" charset="0"/>
              </a:rPr>
              <a:t>} catch (</a:t>
            </a:r>
            <a:r>
              <a:rPr lang="en-US" altLang="x-none" sz="2000" dirty="0" err="1">
                <a:solidFill>
                  <a:schemeClr val="accent2"/>
                </a:solidFill>
                <a:latin typeface="Consolas" charset="0"/>
              </a:rPr>
              <a:t>FileNotFoundException</a:t>
            </a:r>
            <a:r>
              <a:rPr lang="en-US" altLang="x-none" sz="2000" dirty="0">
                <a:solidFill>
                  <a:schemeClr val="accent2"/>
                </a:solidFill>
                <a:latin typeface="Consolas" charset="0"/>
              </a:rPr>
              <a:t> ex) {</a:t>
            </a:r>
          </a:p>
          <a:p>
            <a:pPr lvl="1" eaLnBrk="1" hangingPunct="1">
              <a:lnSpc>
                <a:spcPct val="80000"/>
              </a:lnSpc>
              <a:buFontTx/>
              <a:buNone/>
              <a:defRPr/>
            </a:pPr>
            <a:r>
              <a:rPr lang="en-US" altLang="x-none" sz="2000" dirty="0">
                <a:latin typeface="Consolas" charset="0"/>
              </a:rPr>
              <a:t>    </a:t>
            </a:r>
            <a:r>
              <a:rPr lang="en-US" altLang="x-none" sz="2000" dirty="0" err="1">
                <a:latin typeface="Consolas" charset="0"/>
              </a:rPr>
              <a:t>println</a:t>
            </a:r>
            <a:r>
              <a:rPr lang="en-US" altLang="x-none" sz="2000" dirty="0">
                <a:latin typeface="Consolas" charset="0"/>
              </a:rPr>
              <a:t>("Error reading the file: " + ex);</a:t>
            </a:r>
          </a:p>
          <a:p>
            <a:pPr lvl="1" eaLnBrk="1" hangingPunct="1">
              <a:lnSpc>
                <a:spcPct val="80000"/>
              </a:lnSpc>
              <a:buFontTx/>
              <a:buNone/>
              <a:defRPr/>
            </a:pPr>
            <a:r>
              <a:rPr lang="en-US" altLang="x-none" sz="2000" dirty="0">
                <a:solidFill>
                  <a:schemeClr val="accent2"/>
                </a:solidFill>
                <a:latin typeface="Consolas" charset="0"/>
              </a:rPr>
              <a:t>}</a:t>
            </a:r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5562600" y="1981200"/>
            <a:ext cx="2743200" cy="111125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lIns="108000" tIns="63000" rIns="108000" bIns="63000"/>
          <a:lstStyle>
            <a:lvl1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112000"/>
              </a:lnSpc>
            </a:pPr>
            <a:r>
              <a:rPr lang="en-US" altLang="en-US" sz="2400" dirty="0">
                <a:solidFill>
                  <a:srgbClr val="0000FF"/>
                </a:solidFill>
                <a:latin typeface="Purisa" charset="0"/>
              </a:rPr>
              <a:t>If something</a:t>
            </a:r>
          </a:p>
          <a:p>
            <a:pPr algn="ctr">
              <a:lnSpc>
                <a:spcPct val="112000"/>
              </a:lnSpc>
            </a:pPr>
            <a:r>
              <a:rPr lang="en-US" altLang="en-US" sz="2400" dirty="0">
                <a:solidFill>
                  <a:srgbClr val="0000FF"/>
                </a:solidFill>
                <a:latin typeface="Purisa" charset="0"/>
              </a:rPr>
              <a:t>fails up here…</a:t>
            </a:r>
          </a:p>
        </p:txBody>
      </p:sp>
      <p:sp>
        <p:nvSpPr>
          <p:cNvPr id="5" name="Freeform 4"/>
          <p:cNvSpPr/>
          <p:nvPr/>
        </p:nvSpPr>
        <p:spPr>
          <a:xfrm>
            <a:off x="4217621" y="2306384"/>
            <a:ext cx="1344979" cy="1170432"/>
          </a:xfrm>
          <a:custGeom>
            <a:avLst/>
            <a:gdLst>
              <a:gd name="connsiteX0" fmla="*/ 1344979 w 1344979"/>
              <a:gd name="connsiteY0" fmla="*/ 0 h 1170432"/>
              <a:gd name="connsiteX1" fmla="*/ 1296211 w 1344979"/>
              <a:gd name="connsiteY1" fmla="*/ 12192 h 1170432"/>
              <a:gd name="connsiteX2" fmla="*/ 771955 w 1344979"/>
              <a:gd name="connsiteY2" fmla="*/ 48768 h 1170432"/>
              <a:gd name="connsiteX3" fmla="*/ 674419 w 1344979"/>
              <a:gd name="connsiteY3" fmla="*/ 97536 h 1170432"/>
              <a:gd name="connsiteX4" fmla="*/ 637843 w 1344979"/>
              <a:gd name="connsiteY4" fmla="*/ 109728 h 1170432"/>
              <a:gd name="connsiteX5" fmla="*/ 601267 w 1344979"/>
              <a:gd name="connsiteY5" fmla="*/ 134112 h 1170432"/>
              <a:gd name="connsiteX6" fmla="*/ 564691 w 1344979"/>
              <a:gd name="connsiteY6" fmla="*/ 146304 h 1170432"/>
              <a:gd name="connsiteX7" fmla="*/ 491539 w 1344979"/>
              <a:gd name="connsiteY7" fmla="*/ 195072 h 1170432"/>
              <a:gd name="connsiteX8" fmla="*/ 454963 w 1344979"/>
              <a:gd name="connsiteY8" fmla="*/ 219456 h 1170432"/>
              <a:gd name="connsiteX9" fmla="*/ 418387 w 1344979"/>
              <a:gd name="connsiteY9" fmla="*/ 243840 h 1170432"/>
              <a:gd name="connsiteX10" fmla="*/ 320851 w 1344979"/>
              <a:gd name="connsiteY10" fmla="*/ 390144 h 1170432"/>
              <a:gd name="connsiteX11" fmla="*/ 296467 w 1344979"/>
              <a:gd name="connsiteY11" fmla="*/ 426720 h 1170432"/>
              <a:gd name="connsiteX12" fmla="*/ 259891 w 1344979"/>
              <a:gd name="connsiteY12" fmla="*/ 536448 h 1170432"/>
              <a:gd name="connsiteX13" fmla="*/ 247699 w 1344979"/>
              <a:gd name="connsiteY13" fmla="*/ 573024 h 1170432"/>
              <a:gd name="connsiteX14" fmla="*/ 235507 w 1344979"/>
              <a:gd name="connsiteY14" fmla="*/ 731520 h 1170432"/>
              <a:gd name="connsiteX15" fmla="*/ 223315 w 1344979"/>
              <a:gd name="connsiteY15" fmla="*/ 792480 h 1170432"/>
              <a:gd name="connsiteX16" fmla="*/ 211123 w 1344979"/>
              <a:gd name="connsiteY16" fmla="*/ 914400 h 1170432"/>
              <a:gd name="connsiteX17" fmla="*/ 198931 w 1344979"/>
              <a:gd name="connsiteY17" fmla="*/ 1121664 h 1170432"/>
              <a:gd name="connsiteX18" fmla="*/ 137971 w 1344979"/>
              <a:gd name="connsiteY18" fmla="*/ 1024128 h 1170432"/>
              <a:gd name="connsiteX19" fmla="*/ 77011 w 1344979"/>
              <a:gd name="connsiteY19" fmla="*/ 975360 h 1170432"/>
              <a:gd name="connsiteX20" fmla="*/ 3859 w 1344979"/>
              <a:gd name="connsiteY20" fmla="*/ 926592 h 1170432"/>
              <a:gd name="connsiteX21" fmla="*/ 40435 w 1344979"/>
              <a:gd name="connsiteY21" fmla="*/ 963168 h 1170432"/>
              <a:gd name="connsiteX22" fmla="*/ 64819 w 1344979"/>
              <a:gd name="connsiteY22" fmla="*/ 999744 h 1170432"/>
              <a:gd name="connsiteX23" fmla="*/ 101395 w 1344979"/>
              <a:gd name="connsiteY23" fmla="*/ 1024128 h 1170432"/>
              <a:gd name="connsiteX24" fmla="*/ 137971 w 1344979"/>
              <a:gd name="connsiteY24" fmla="*/ 1072896 h 1170432"/>
              <a:gd name="connsiteX25" fmla="*/ 186739 w 1344979"/>
              <a:gd name="connsiteY25" fmla="*/ 1146048 h 1170432"/>
              <a:gd name="connsiteX26" fmla="*/ 223315 w 1344979"/>
              <a:gd name="connsiteY26" fmla="*/ 1170432 h 1170432"/>
              <a:gd name="connsiteX27" fmla="*/ 259891 w 1344979"/>
              <a:gd name="connsiteY27" fmla="*/ 1158240 h 1170432"/>
              <a:gd name="connsiteX28" fmla="*/ 272083 w 1344979"/>
              <a:gd name="connsiteY28" fmla="*/ 1109472 h 1170432"/>
              <a:gd name="connsiteX29" fmla="*/ 296467 w 1344979"/>
              <a:gd name="connsiteY29" fmla="*/ 1072896 h 1170432"/>
              <a:gd name="connsiteX30" fmla="*/ 406195 w 1344979"/>
              <a:gd name="connsiteY30" fmla="*/ 1024128 h 1170432"/>
              <a:gd name="connsiteX31" fmla="*/ 442771 w 1344979"/>
              <a:gd name="connsiteY31" fmla="*/ 999744 h 1170432"/>
              <a:gd name="connsiteX32" fmla="*/ 564691 w 1344979"/>
              <a:gd name="connsiteY32" fmla="*/ 963168 h 1170432"/>
              <a:gd name="connsiteX33" fmla="*/ 589075 w 1344979"/>
              <a:gd name="connsiteY33" fmla="*/ 938784 h 1170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1344979" h="1170432">
                <a:moveTo>
                  <a:pt x="1344979" y="0"/>
                </a:moveTo>
                <a:cubicBezTo>
                  <a:pt x="1328723" y="4064"/>
                  <a:pt x="1312947" y="11376"/>
                  <a:pt x="1296211" y="12192"/>
                </a:cubicBezTo>
                <a:cubicBezTo>
                  <a:pt x="1263037" y="13810"/>
                  <a:pt x="912008" y="-21258"/>
                  <a:pt x="771955" y="48768"/>
                </a:cubicBezTo>
                <a:cubicBezTo>
                  <a:pt x="739443" y="65024"/>
                  <a:pt x="708903" y="86041"/>
                  <a:pt x="674419" y="97536"/>
                </a:cubicBezTo>
                <a:cubicBezTo>
                  <a:pt x="662227" y="101600"/>
                  <a:pt x="649338" y="103981"/>
                  <a:pt x="637843" y="109728"/>
                </a:cubicBezTo>
                <a:cubicBezTo>
                  <a:pt x="624737" y="116281"/>
                  <a:pt x="614373" y="127559"/>
                  <a:pt x="601267" y="134112"/>
                </a:cubicBezTo>
                <a:cubicBezTo>
                  <a:pt x="589772" y="139859"/>
                  <a:pt x="575925" y="140063"/>
                  <a:pt x="564691" y="146304"/>
                </a:cubicBezTo>
                <a:cubicBezTo>
                  <a:pt x="539073" y="160536"/>
                  <a:pt x="515923" y="178816"/>
                  <a:pt x="491539" y="195072"/>
                </a:cubicBezTo>
                <a:lnTo>
                  <a:pt x="454963" y="219456"/>
                </a:lnTo>
                <a:lnTo>
                  <a:pt x="418387" y="243840"/>
                </a:lnTo>
                <a:lnTo>
                  <a:pt x="320851" y="390144"/>
                </a:lnTo>
                <a:cubicBezTo>
                  <a:pt x="312723" y="402336"/>
                  <a:pt x="301101" y="412819"/>
                  <a:pt x="296467" y="426720"/>
                </a:cubicBezTo>
                <a:lnTo>
                  <a:pt x="259891" y="536448"/>
                </a:lnTo>
                <a:lnTo>
                  <a:pt x="247699" y="573024"/>
                </a:lnTo>
                <a:cubicBezTo>
                  <a:pt x="243635" y="625856"/>
                  <a:pt x="241359" y="678856"/>
                  <a:pt x="235507" y="731520"/>
                </a:cubicBezTo>
                <a:cubicBezTo>
                  <a:pt x="233219" y="752116"/>
                  <a:pt x="226054" y="771939"/>
                  <a:pt x="223315" y="792480"/>
                </a:cubicBezTo>
                <a:cubicBezTo>
                  <a:pt x="217917" y="832964"/>
                  <a:pt x="214140" y="873669"/>
                  <a:pt x="211123" y="914400"/>
                </a:cubicBezTo>
                <a:cubicBezTo>
                  <a:pt x="206011" y="983418"/>
                  <a:pt x="202995" y="1052576"/>
                  <a:pt x="198931" y="1121664"/>
                </a:cubicBezTo>
                <a:cubicBezTo>
                  <a:pt x="169913" y="1034611"/>
                  <a:pt x="195933" y="1062769"/>
                  <a:pt x="137971" y="1024128"/>
                </a:cubicBezTo>
                <a:cubicBezTo>
                  <a:pt x="92916" y="956546"/>
                  <a:pt x="139365" y="1010001"/>
                  <a:pt x="77011" y="975360"/>
                </a:cubicBezTo>
                <a:cubicBezTo>
                  <a:pt x="51393" y="961128"/>
                  <a:pt x="-16863" y="905870"/>
                  <a:pt x="3859" y="926592"/>
                </a:cubicBezTo>
                <a:cubicBezTo>
                  <a:pt x="16051" y="938784"/>
                  <a:pt x="29397" y="949922"/>
                  <a:pt x="40435" y="963168"/>
                </a:cubicBezTo>
                <a:cubicBezTo>
                  <a:pt x="49816" y="974425"/>
                  <a:pt x="54458" y="989383"/>
                  <a:pt x="64819" y="999744"/>
                </a:cubicBezTo>
                <a:cubicBezTo>
                  <a:pt x="75180" y="1010105"/>
                  <a:pt x="91034" y="1013767"/>
                  <a:pt x="101395" y="1024128"/>
                </a:cubicBezTo>
                <a:cubicBezTo>
                  <a:pt x="115763" y="1038496"/>
                  <a:pt x="126318" y="1056249"/>
                  <a:pt x="137971" y="1072896"/>
                </a:cubicBezTo>
                <a:cubicBezTo>
                  <a:pt x="154777" y="1096904"/>
                  <a:pt x="162355" y="1129792"/>
                  <a:pt x="186739" y="1146048"/>
                </a:cubicBezTo>
                <a:lnTo>
                  <a:pt x="223315" y="1170432"/>
                </a:lnTo>
                <a:cubicBezTo>
                  <a:pt x="235507" y="1166368"/>
                  <a:pt x="251863" y="1168275"/>
                  <a:pt x="259891" y="1158240"/>
                </a:cubicBezTo>
                <a:cubicBezTo>
                  <a:pt x="270359" y="1145156"/>
                  <a:pt x="265482" y="1124873"/>
                  <a:pt x="272083" y="1109472"/>
                </a:cubicBezTo>
                <a:cubicBezTo>
                  <a:pt x="277855" y="1096004"/>
                  <a:pt x="286106" y="1083257"/>
                  <a:pt x="296467" y="1072896"/>
                </a:cubicBezTo>
                <a:cubicBezTo>
                  <a:pt x="346095" y="1023268"/>
                  <a:pt x="333761" y="1072417"/>
                  <a:pt x="406195" y="1024128"/>
                </a:cubicBezTo>
                <a:cubicBezTo>
                  <a:pt x="418387" y="1016000"/>
                  <a:pt x="429303" y="1005516"/>
                  <a:pt x="442771" y="999744"/>
                </a:cubicBezTo>
                <a:cubicBezTo>
                  <a:pt x="471779" y="987312"/>
                  <a:pt x="544202" y="983657"/>
                  <a:pt x="564691" y="963168"/>
                </a:cubicBezTo>
                <a:lnTo>
                  <a:pt x="589075" y="938784"/>
                </a:ln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5486400" y="5812536"/>
            <a:ext cx="2971800" cy="838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lIns="108000" tIns="63000" rIns="108000" bIns="63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112000"/>
              </a:lnSpc>
            </a:pPr>
            <a:r>
              <a:rPr lang="en-US" altLang="en-US" sz="2200">
                <a:solidFill>
                  <a:srgbClr val="0000FF"/>
                </a:solidFill>
                <a:latin typeface="Purisa" charset="0"/>
              </a:rPr>
              <a:t>… we immediately jump down here.</a:t>
            </a:r>
          </a:p>
        </p:txBody>
      </p:sp>
      <p:sp>
        <p:nvSpPr>
          <p:cNvPr id="7" name="Freeform 6"/>
          <p:cNvSpPr/>
          <p:nvPr/>
        </p:nvSpPr>
        <p:spPr>
          <a:xfrm>
            <a:off x="5791200" y="4876801"/>
            <a:ext cx="2276856" cy="935736"/>
          </a:xfrm>
          <a:custGeom>
            <a:avLst/>
            <a:gdLst>
              <a:gd name="connsiteX0" fmla="*/ 2267712 w 2267712"/>
              <a:gd name="connsiteY0" fmla="*/ 554142 h 554142"/>
              <a:gd name="connsiteX1" fmla="*/ 2218944 w 2267712"/>
              <a:gd name="connsiteY1" fmla="*/ 517566 h 554142"/>
              <a:gd name="connsiteX2" fmla="*/ 2170176 w 2267712"/>
              <a:gd name="connsiteY2" fmla="*/ 444414 h 554142"/>
              <a:gd name="connsiteX3" fmla="*/ 2133600 w 2267712"/>
              <a:gd name="connsiteY3" fmla="*/ 420030 h 554142"/>
              <a:gd name="connsiteX4" fmla="*/ 2060448 w 2267712"/>
              <a:gd name="connsiteY4" fmla="*/ 346878 h 554142"/>
              <a:gd name="connsiteX5" fmla="*/ 1987296 w 2267712"/>
              <a:gd name="connsiteY5" fmla="*/ 298110 h 554142"/>
              <a:gd name="connsiteX6" fmla="*/ 1950720 w 2267712"/>
              <a:gd name="connsiteY6" fmla="*/ 285918 h 554142"/>
              <a:gd name="connsiteX7" fmla="*/ 1914144 w 2267712"/>
              <a:gd name="connsiteY7" fmla="*/ 261534 h 554142"/>
              <a:gd name="connsiteX8" fmla="*/ 1877568 w 2267712"/>
              <a:gd name="connsiteY8" fmla="*/ 249342 h 554142"/>
              <a:gd name="connsiteX9" fmla="*/ 1840992 w 2267712"/>
              <a:gd name="connsiteY9" fmla="*/ 224958 h 554142"/>
              <a:gd name="connsiteX10" fmla="*/ 1780032 w 2267712"/>
              <a:gd name="connsiteY10" fmla="*/ 212766 h 554142"/>
              <a:gd name="connsiteX11" fmla="*/ 1731264 w 2267712"/>
              <a:gd name="connsiteY11" fmla="*/ 176190 h 554142"/>
              <a:gd name="connsiteX12" fmla="*/ 1694688 w 2267712"/>
              <a:gd name="connsiteY12" fmla="*/ 163998 h 554142"/>
              <a:gd name="connsiteX13" fmla="*/ 1645920 w 2267712"/>
              <a:gd name="connsiteY13" fmla="*/ 139614 h 554142"/>
              <a:gd name="connsiteX14" fmla="*/ 1609344 w 2267712"/>
              <a:gd name="connsiteY14" fmla="*/ 115230 h 554142"/>
              <a:gd name="connsiteX15" fmla="*/ 1524000 w 2267712"/>
              <a:gd name="connsiteY15" fmla="*/ 90846 h 554142"/>
              <a:gd name="connsiteX16" fmla="*/ 1450848 w 2267712"/>
              <a:gd name="connsiteY16" fmla="*/ 66462 h 554142"/>
              <a:gd name="connsiteX17" fmla="*/ 1414272 w 2267712"/>
              <a:gd name="connsiteY17" fmla="*/ 54270 h 554142"/>
              <a:gd name="connsiteX18" fmla="*/ 1255776 w 2267712"/>
              <a:gd name="connsiteY18" fmla="*/ 29886 h 554142"/>
              <a:gd name="connsiteX19" fmla="*/ 877824 w 2267712"/>
              <a:gd name="connsiteY19" fmla="*/ 17694 h 554142"/>
              <a:gd name="connsiteX20" fmla="*/ 451104 w 2267712"/>
              <a:gd name="connsiteY20" fmla="*/ 17694 h 554142"/>
              <a:gd name="connsiteX21" fmla="*/ 414528 w 2267712"/>
              <a:gd name="connsiteY21" fmla="*/ 29886 h 554142"/>
              <a:gd name="connsiteX22" fmla="*/ 329184 w 2267712"/>
              <a:gd name="connsiteY22" fmla="*/ 54270 h 554142"/>
              <a:gd name="connsiteX23" fmla="*/ 256032 w 2267712"/>
              <a:gd name="connsiteY23" fmla="*/ 103038 h 554142"/>
              <a:gd name="connsiteX24" fmla="*/ 146304 w 2267712"/>
              <a:gd name="connsiteY24" fmla="*/ 176190 h 554142"/>
              <a:gd name="connsiteX25" fmla="*/ 109728 w 2267712"/>
              <a:gd name="connsiteY25" fmla="*/ 200574 h 554142"/>
              <a:gd name="connsiteX26" fmla="*/ 73152 w 2267712"/>
              <a:gd name="connsiteY26" fmla="*/ 224958 h 554142"/>
              <a:gd name="connsiteX27" fmla="*/ 36576 w 2267712"/>
              <a:gd name="connsiteY27" fmla="*/ 237150 h 554142"/>
              <a:gd name="connsiteX28" fmla="*/ 24384 w 2267712"/>
              <a:gd name="connsiteY28" fmla="*/ 200574 h 554142"/>
              <a:gd name="connsiteX29" fmla="*/ 0 w 2267712"/>
              <a:gd name="connsiteY29" fmla="*/ 163998 h 554142"/>
              <a:gd name="connsiteX30" fmla="*/ 12192 w 2267712"/>
              <a:gd name="connsiteY30" fmla="*/ 224958 h 554142"/>
              <a:gd name="connsiteX31" fmla="*/ 85344 w 2267712"/>
              <a:gd name="connsiteY31" fmla="*/ 249342 h 554142"/>
              <a:gd name="connsiteX32" fmla="*/ 195072 w 2267712"/>
              <a:gd name="connsiteY32" fmla="*/ 261534 h 554142"/>
              <a:gd name="connsiteX33" fmla="*/ 268224 w 2267712"/>
              <a:gd name="connsiteY33" fmla="*/ 273726 h 554142"/>
              <a:gd name="connsiteX34" fmla="*/ 402336 w 2267712"/>
              <a:gd name="connsiteY34" fmla="*/ 285918 h 554142"/>
              <a:gd name="connsiteX35" fmla="*/ 475488 w 2267712"/>
              <a:gd name="connsiteY35" fmla="*/ 298110 h 5541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2267712" h="554142">
                <a:moveTo>
                  <a:pt x="2267712" y="554142"/>
                </a:moveTo>
                <a:cubicBezTo>
                  <a:pt x="2251456" y="541950"/>
                  <a:pt x="2232444" y="532753"/>
                  <a:pt x="2218944" y="517566"/>
                </a:cubicBezTo>
                <a:cubicBezTo>
                  <a:pt x="2199474" y="495662"/>
                  <a:pt x="2194560" y="460670"/>
                  <a:pt x="2170176" y="444414"/>
                </a:cubicBezTo>
                <a:cubicBezTo>
                  <a:pt x="2157984" y="436286"/>
                  <a:pt x="2144552" y="429765"/>
                  <a:pt x="2133600" y="420030"/>
                </a:cubicBezTo>
                <a:cubicBezTo>
                  <a:pt x="2107826" y="397120"/>
                  <a:pt x="2089141" y="366006"/>
                  <a:pt x="2060448" y="346878"/>
                </a:cubicBezTo>
                <a:cubicBezTo>
                  <a:pt x="2036064" y="330622"/>
                  <a:pt x="2015098" y="307377"/>
                  <a:pt x="1987296" y="298110"/>
                </a:cubicBezTo>
                <a:cubicBezTo>
                  <a:pt x="1975104" y="294046"/>
                  <a:pt x="1962215" y="291665"/>
                  <a:pt x="1950720" y="285918"/>
                </a:cubicBezTo>
                <a:cubicBezTo>
                  <a:pt x="1937614" y="279365"/>
                  <a:pt x="1927250" y="268087"/>
                  <a:pt x="1914144" y="261534"/>
                </a:cubicBezTo>
                <a:cubicBezTo>
                  <a:pt x="1902649" y="255787"/>
                  <a:pt x="1889063" y="255089"/>
                  <a:pt x="1877568" y="249342"/>
                </a:cubicBezTo>
                <a:cubicBezTo>
                  <a:pt x="1864462" y="242789"/>
                  <a:pt x="1854712" y="230103"/>
                  <a:pt x="1840992" y="224958"/>
                </a:cubicBezTo>
                <a:cubicBezTo>
                  <a:pt x="1821589" y="217682"/>
                  <a:pt x="1800352" y="216830"/>
                  <a:pt x="1780032" y="212766"/>
                </a:cubicBezTo>
                <a:cubicBezTo>
                  <a:pt x="1763776" y="200574"/>
                  <a:pt x="1748907" y="186272"/>
                  <a:pt x="1731264" y="176190"/>
                </a:cubicBezTo>
                <a:cubicBezTo>
                  <a:pt x="1720106" y="169814"/>
                  <a:pt x="1706500" y="169060"/>
                  <a:pt x="1694688" y="163998"/>
                </a:cubicBezTo>
                <a:cubicBezTo>
                  <a:pt x="1677983" y="156839"/>
                  <a:pt x="1661700" y="148631"/>
                  <a:pt x="1645920" y="139614"/>
                </a:cubicBezTo>
                <a:cubicBezTo>
                  <a:pt x="1633198" y="132344"/>
                  <a:pt x="1622450" y="121783"/>
                  <a:pt x="1609344" y="115230"/>
                </a:cubicBezTo>
                <a:cubicBezTo>
                  <a:pt x="1588857" y="104987"/>
                  <a:pt x="1543532" y="96706"/>
                  <a:pt x="1524000" y="90846"/>
                </a:cubicBezTo>
                <a:cubicBezTo>
                  <a:pt x="1499381" y="83460"/>
                  <a:pt x="1475232" y="74590"/>
                  <a:pt x="1450848" y="66462"/>
                </a:cubicBezTo>
                <a:cubicBezTo>
                  <a:pt x="1438656" y="62398"/>
                  <a:pt x="1426949" y="56383"/>
                  <a:pt x="1414272" y="54270"/>
                </a:cubicBezTo>
                <a:cubicBezTo>
                  <a:pt x="1387517" y="49811"/>
                  <a:pt x="1278705" y="31093"/>
                  <a:pt x="1255776" y="29886"/>
                </a:cubicBezTo>
                <a:cubicBezTo>
                  <a:pt x="1129901" y="23261"/>
                  <a:pt x="1003808" y="21758"/>
                  <a:pt x="877824" y="17694"/>
                </a:cubicBezTo>
                <a:cubicBezTo>
                  <a:pt x="692733" y="-8748"/>
                  <a:pt x="769796" y="-2867"/>
                  <a:pt x="451104" y="17694"/>
                </a:cubicBezTo>
                <a:cubicBezTo>
                  <a:pt x="438279" y="18521"/>
                  <a:pt x="426885" y="26355"/>
                  <a:pt x="414528" y="29886"/>
                </a:cubicBezTo>
                <a:cubicBezTo>
                  <a:pt x="401530" y="33600"/>
                  <a:pt x="344660" y="45672"/>
                  <a:pt x="329184" y="54270"/>
                </a:cubicBezTo>
                <a:cubicBezTo>
                  <a:pt x="303566" y="68502"/>
                  <a:pt x="280416" y="86782"/>
                  <a:pt x="256032" y="103038"/>
                </a:cubicBezTo>
                <a:lnTo>
                  <a:pt x="146304" y="176190"/>
                </a:lnTo>
                <a:lnTo>
                  <a:pt x="109728" y="200574"/>
                </a:lnTo>
                <a:cubicBezTo>
                  <a:pt x="97536" y="208702"/>
                  <a:pt x="87053" y="220324"/>
                  <a:pt x="73152" y="224958"/>
                </a:cubicBezTo>
                <a:lnTo>
                  <a:pt x="36576" y="237150"/>
                </a:lnTo>
                <a:cubicBezTo>
                  <a:pt x="32512" y="224958"/>
                  <a:pt x="26904" y="213176"/>
                  <a:pt x="24384" y="200574"/>
                </a:cubicBezTo>
                <a:cubicBezTo>
                  <a:pt x="6586" y="111586"/>
                  <a:pt x="21049" y="79804"/>
                  <a:pt x="0" y="163998"/>
                </a:cubicBezTo>
                <a:cubicBezTo>
                  <a:pt x="4064" y="184318"/>
                  <a:pt x="-2461" y="210305"/>
                  <a:pt x="12192" y="224958"/>
                </a:cubicBezTo>
                <a:cubicBezTo>
                  <a:pt x="30367" y="243133"/>
                  <a:pt x="59798" y="246504"/>
                  <a:pt x="85344" y="249342"/>
                </a:cubicBezTo>
                <a:cubicBezTo>
                  <a:pt x="121920" y="253406"/>
                  <a:pt x="158594" y="256670"/>
                  <a:pt x="195072" y="261534"/>
                </a:cubicBezTo>
                <a:cubicBezTo>
                  <a:pt x="219575" y="264801"/>
                  <a:pt x="243673" y="270838"/>
                  <a:pt x="268224" y="273726"/>
                </a:cubicBezTo>
                <a:cubicBezTo>
                  <a:pt x="312805" y="278971"/>
                  <a:pt x="357632" y="281854"/>
                  <a:pt x="402336" y="285918"/>
                </a:cubicBezTo>
                <a:cubicBezTo>
                  <a:pt x="450478" y="301965"/>
                  <a:pt x="426061" y="298110"/>
                  <a:pt x="475488" y="298110"/>
                </a:cubicBez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870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x-none" dirty="0"/>
              <a:t>Plan For Today</a:t>
            </a:r>
          </a:p>
        </p:txBody>
      </p:sp>
      <p:sp>
        <p:nvSpPr>
          <p:cNvPr id="800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x-none" sz="3600" dirty="0">
                <a:solidFill>
                  <a:schemeClr val="bg1">
                    <a:lumMod val="75000"/>
                  </a:schemeClr>
                </a:solidFill>
              </a:rPr>
              <a:t>Announcements</a:t>
            </a:r>
          </a:p>
          <a:p>
            <a:pPr eaLnBrk="1" hangingPunct="1">
              <a:defRPr/>
            </a:pPr>
            <a:r>
              <a:rPr lang="en-US" altLang="x-none" sz="3600" dirty="0">
                <a:solidFill>
                  <a:schemeClr val="bg1">
                    <a:lumMod val="75000"/>
                  </a:schemeClr>
                </a:solidFill>
              </a:rPr>
              <a:t>Recap: File Reading</a:t>
            </a:r>
          </a:p>
          <a:p>
            <a:pPr eaLnBrk="1" hangingPunct="1">
              <a:defRPr/>
            </a:pPr>
            <a:r>
              <a:rPr lang="en-US" altLang="x-none" sz="3600" dirty="0" err="1"/>
              <a:t>GraphicsProgram</a:t>
            </a:r>
            <a:endParaRPr lang="en-US" altLang="x-none" sz="3600" dirty="0"/>
          </a:p>
          <a:p>
            <a:pPr eaLnBrk="1" hangingPunct="1">
              <a:defRPr/>
            </a:pPr>
            <a:r>
              <a:rPr lang="en-US" altLang="x-none" sz="3600" dirty="0">
                <a:solidFill>
                  <a:schemeClr val="bg1">
                    <a:lumMod val="75000"/>
                  </a:schemeClr>
                </a:solidFill>
              </a:rPr>
              <a:t>Graphical Objects</a:t>
            </a:r>
          </a:p>
          <a:p>
            <a:pPr eaLnBrk="1" hangingPunct="1">
              <a:defRPr/>
            </a:pPr>
            <a:r>
              <a:rPr lang="en-US" altLang="x-none" sz="3600" dirty="0">
                <a:solidFill>
                  <a:schemeClr val="bg1">
                    <a:lumMod val="75000"/>
                  </a:schemeClr>
                </a:solidFill>
              </a:rPr>
              <a:t>Practice: Car</a:t>
            </a:r>
          </a:p>
        </p:txBody>
      </p:sp>
    </p:spTree>
    <p:extLst>
      <p:ext uri="{BB962C8B-B14F-4D97-AF65-F5344CB8AC3E}">
        <p14:creationId xmlns:p14="http://schemas.microsoft.com/office/powerpoint/2010/main" val="2188987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7967" y="-228600"/>
            <a:ext cx="9989855" cy="73914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42689" y="5134467"/>
            <a:ext cx="15445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halkboard"/>
                <a:cs typeface="Chalkboard"/>
              </a:rPr>
              <a:t>Graphics</a:t>
            </a:r>
          </a:p>
          <a:p>
            <a:r>
              <a:rPr lang="en-US" dirty="0">
                <a:latin typeface="Chalkboard"/>
                <a:cs typeface="Chalkboard"/>
              </a:rPr>
              <a:t>Programs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311034" y="4793926"/>
            <a:ext cx="15295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halkboard"/>
                <a:cs typeface="Chalkboard"/>
              </a:rPr>
              <a:t>Animation</a:t>
            </a:r>
          </a:p>
        </p:txBody>
      </p:sp>
      <p:sp>
        <p:nvSpPr>
          <p:cNvPr id="18" name="TextBox 17"/>
          <p:cNvSpPr txBox="1"/>
          <p:nvPr/>
        </p:nvSpPr>
        <p:spPr>
          <a:xfrm rot="21275596">
            <a:off x="4783299" y="4230050"/>
            <a:ext cx="10751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halkboard"/>
                <a:cs typeface="Chalkboard"/>
              </a:rPr>
              <a:t>Events</a:t>
            </a:r>
          </a:p>
        </p:txBody>
      </p:sp>
      <p:sp>
        <p:nvSpPr>
          <p:cNvPr id="19" name="TextBox 18"/>
          <p:cNvSpPr txBox="1"/>
          <p:nvPr/>
        </p:nvSpPr>
        <p:spPr>
          <a:xfrm rot="186046">
            <a:off x="5607034" y="3166095"/>
            <a:ext cx="14359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latin typeface="Chalkboard"/>
                <a:cs typeface="Chalkboard"/>
              </a:rPr>
              <a:t>Memory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039190" y="775547"/>
            <a:ext cx="14292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latin typeface="Chalkboard"/>
                <a:cs typeface="Chalkboard"/>
              </a:rPr>
              <a:t>HW4:</a:t>
            </a:r>
          </a:p>
          <a:p>
            <a:pPr algn="ctr"/>
            <a:r>
              <a:rPr lang="en-US" sz="2400" dirty="0">
                <a:latin typeface="Chalkboard"/>
                <a:cs typeface="Chalkboard"/>
              </a:rPr>
              <a:t>Breakout</a:t>
            </a:r>
          </a:p>
        </p:txBody>
      </p:sp>
      <p:sp>
        <p:nvSpPr>
          <p:cNvPr id="21" name="TextBox 20"/>
          <p:cNvSpPr txBox="1"/>
          <p:nvPr/>
        </p:nvSpPr>
        <p:spPr>
          <a:xfrm rot="20058668">
            <a:off x="2281753" y="3277593"/>
            <a:ext cx="44025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halkboard"/>
                <a:cs typeface="Chalkboard"/>
              </a:rPr>
              <a:t>The River of Java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899" b="96162" l="7184" r="9827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3339" y="1477261"/>
            <a:ext cx="1288642" cy="2021297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899" b="96162" l="7184" r="9827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93456" y="659505"/>
            <a:ext cx="1288642" cy="2021297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899" b="96162" l="7184" r="9827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17817" y="1191046"/>
            <a:ext cx="1288642" cy="2021297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494" b="98005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0202" y="4337660"/>
            <a:ext cx="726721" cy="868526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55947" y="3854847"/>
            <a:ext cx="17521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You are here</a:t>
            </a:r>
          </a:p>
        </p:txBody>
      </p:sp>
    </p:spTree>
    <p:extLst>
      <p:ext uri="{BB962C8B-B14F-4D97-AF65-F5344CB8AC3E}">
        <p14:creationId xmlns:p14="http://schemas.microsoft.com/office/powerpoint/2010/main" val="14144401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</a:t>
            </a:r>
          </a:p>
        </p:txBody>
      </p:sp>
      <p:sp>
        <p:nvSpPr>
          <p:cNvPr id="19" name="Freeform 18"/>
          <p:cNvSpPr/>
          <p:nvPr/>
        </p:nvSpPr>
        <p:spPr>
          <a:xfrm>
            <a:off x="3183673" y="3276600"/>
            <a:ext cx="2509025" cy="957488"/>
          </a:xfrm>
          <a:custGeom>
            <a:avLst/>
            <a:gdLst>
              <a:gd name="connsiteX0" fmla="*/ 1951464 w 2821259"/>
              <a:gd name="connsiteY0" fmla="*/ 65391 h 957488"/>
              <a:gd name="connsiteX1" fmla="*/ 1393903 w 2821259"/>
              <a:gd name="connsiteY1" fmla="*/ 65391 h 957488"/>
              <a:gd name="connsiteX2" fmla="*/ 1304693 w 2821259"/>
              <a:gd name="connsiteY2" fmla="*/ 54239 h 957488"/>
              <a:gd name="connsiteX3" fmla="*/ 1137425 w 2821259"/>
              <a:gd name="connsiteY3" fmla="*/ 31937 h 957488"/>
              <a:gd name="connsiteX4" fmla="*/ 390293 w 2821259"/>
              <a:gd name="connsiteY4" fmla="*/ 43088 h 957488"/>
              <a:gd name="connsiteX5" fmla="*/ 323386 w 2821259"/>
              <a:gd name="connsiteY5" fmla="*/ 54239 h 957488"/>
              <a:gd name="connsiteX6" fmla="*/ 0 w 2821259"/>
              <a:gd name="connsiteY6" fmla="*/ 65391 h 957488"/>
              <a:gd name="connsiteX7" fmla="*/ 11151 w 2821259"/>
              <a:gd name="connsiteY7" fmla="*/ 243810 h 957488"/>
              <a:gd name="connsiteX8" fmla="*/ 22303 w 2821259"/>
              <a:gd name="connsiteY8" fmla="*/ 310718 h 957488"/>
              <a:gd name="connsiteX9" fmla="*/ 11151 w 2821259"/>
              <a:gd name="connsiteY9" fmla="*/ 600649 h 957488"/>
              <a:gd name="connsiteX10" fmla="*/ 33454 w 2821259"/>
              <a:gd name="connsiteY10" fmla="*/ 924035 h 957488"/>
              <a:gd name="connsiteX11" fmla="*/ 245327 w 2821259"/>
              <a:gd name="connsiteY11" fmla="*/ 935186 h 957488"/>
              <a:gd name="connsiteX12" fmla="*/ 747132 w 2821259"/>
              <a:gd name="connsiteY12" fmla="*/ 924035 h 957488"/>
              <a:gd name="connsiteX13" fmla="*/ 814039 w 2821259"/>
              <a:gd name="connsiteY13" fmla="*/ 912883 h 957488"/>
              <a:gd name="connsiteX14" fmla="*/ 1103971 w 2821259"/>
              <a:gd name="connsiteY14" fmla="*/ 935186 h 957488"/>
              <a:gd name="connsiteX15" fmla="*/ 1148576 w 2821259"/>
              <a:gd name="connsiteY15" fmla="*/ 946337 h 957488"/>
              <a:gd name="connsiteX16" fmla="*/ 1271239 w 2821259"/>
              <a:gd name="connsiteY16" fmla="*/ 957488 h 957488"/>
              <a:gd name="connsiteX17" fmla="*/ 2152186 w 2821259"/>
              <a:gd name="connsiteY17" fmla="*/ 946337 h 957488"/>
              <a:gd name="connsiteX18" fmla="*/ 2408664 w 2821259"/>
              <a:gd name="connsiteY18" fmla="*/ 924035 h 957488"/>
              <a:gd name="connsiteX19" fmla="*/ 2486722 w 2821259"/>
              <a:gd name="connsiteY19" fmla="*/ 890581 h 957488"/>
              <a:gd name="connsiteX20" fmla="*/ 2553630 w 2821259"/>
              <a:gd name="connsiteY20" fmla="*/ 879430 h 957488"/>
              <a:gd name="connsiteX21" fmla="*/ 2653991 w 2821259"/>
              <a:gd name="connsiteY21" fmla="*/ 845976 h 957488"/>
              <a:gd name="connsiteX22" fmla="*/ 2720898 w 2821259"/>
              <a:gd name="connsiteY22" fmla="*/ 823674 h 957488"/>
              <a:gd name="connsiteX23" fmla="*/ 2821259 w 2821259"/>
              <a:gd name="connsiteY23" fmla="*/ 801371 h 957488"/>
              <a:gd name="connsiteX24" fmla="*/ 2798956 w 2821259"/>
              <a:gd name="connsiteY24" fmla="*/ 689859 h 957488"/>
              <a:gd name="connsiteX25" fmla="*/ 2765503 w 2821259"/>
              <a:gd name="connsiteY25" fmla="*/ 611800 h 957488"/>
              <a:gd name="connsiteX26" fmla="*/ 2743200 w 2821259"/>
              <a:gd name="connsiteY26" fmla="*/ 544893 h 957488"/>
              <a:gd name="connsiteX27" fmla="*/ 2720898 w 2821259"/>
              <a:gd name="connsiteY27" fmla="*/ 489137 h 957488"/>
              <a:gd name="connsiteX28" fmla="*/ 2698595 w 2821259"/>
              <a:gd name="connsiteY28" fmla="*/ 377625 h 957488"/>
              <a:gd name="connsiteX29" fmla="*/ 2653991 w 2821259"/>
              <a:gd name="connsiteY29" fmla="*/ 243810 h 957488"/>
              <a:gd name="connsiteX30" fmla="*/ 2642839 w 2821259"/>
              <a:gd name="connsiteY30" fmla="*/ 188054 h 957488"/>
              <a:gd name="connsiteX31" fmla="*/ 2631688 w 2821259"/>
              <a:gd name="connsiteY31" fmla="*/ 154600 h 957488"/>
              <a:gd name="connsiteX32" fmla="*/ 2620537 w 2821259"/>
              <a:gd name="connsiteY32" fmla="*/ 109996 h 957488"/>
              <a:gd name="connsiteX33" fmla="*/ 2609386 w 2821259"/>
              <a:gd name="connsiteY33" fmla="*/ 9635 h 957488"/>
              <a:gd name="connsiteX34" fmla="*/ 2430966 w 2821259"/>
              <a:gd name="connsiteY34" fmla="*/ 20786 h 957488"/>
              <a:gd name="connsiteX35" fmla="*/ 2297151 w 2821259"/>
              <a:gd name="connsiteY35" fmla="*/ 31937 h 957488"/>
              <a:gd name="connsiteX36" fmla="*/ 1951464 w 2821259"/>
              <a:gd name="connsiteY36" fmla="*/ 65391 h 957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2821259" h="957488">
                <a:moveTo>
                  <a:pt x="1951464" y="65391"/>
                </a:moveTo>
                <a:cubicBezTo>
                  <a:pt x="1800923" y="70967"/>
                  <a:pt x="1880671" y="83760"/>
                  <a:pt x="1393903" y="65391"/>
                </a:cubicBezTo>
                <a:cubicBezTo>
                  <a:pt x="1363956" y="64261"/>
                  <a:pt x="1334478" y="57549"/>
                  <a:pt x="1304693" y="54239"/>
                </a:cubicBezTo>
                <a:cubicBezTo>
                  <a:pt x="1158017" y="37941"/>
                  <a:pt x="1238084" y="52068"/>
                  <a:pt x="1137425" y="31937"/>
                </a:cubicBezTo>
                <a:lnTo>
                  <a:pt x="390293" y="43088"/>
                </a:lnTo>
                <a:cubicBezTo>
                  <a:pt x="367692" y="43707"/>
                  <a:pt x="345959" y="52949"/>
                  <a:pt x="323386" y="54239"/>
                </a:cubicBezTo>
                <a:cubicBezTo>
                  <a:pt x="215702" y="60393"/>
                  <a:pt x="107795" y="61674"/>
                  <a:pt x="0" y="65391"/>
                </a:cubicBezTo>
                <a:cubicBezTo>
                  <a:pt x="3717" y="124864"/>
                  <a:pt x="5756" y="184466"/>
                  <a:pt x="11151" y="243810"/>
                </a:cubicBezTo>
                <a:cubicBezTo>
                  <a:pt x="13198" y="266327"/>
                  <a:pt x="22303" y="288108"/>
                  <a:pt x="22303" y="310718"/>
                </a:cubicBezTo>
                <a:cubicBezTo>
                  <a:pt x="22303" y="407433"/>
                  <a:pt x="14868" y="504005"/>
                  <a:pt x="11151" y="600649"/>
                </a:cubicBezTo>
                <a:cubicBezTo>
                  <a:pt x="18585" y="708444"/>
                  <a:pt x="-28509" y="835516"/>
                  <a:pt x="33454" y="924035"/>
                </a:cubicBezTo>
                <a:cubicBezTo>
                  <a:pt x="74010" y="981973"/>
                  <a:pt x="174605" y="935186"/>
                  <a:pt x="245327" y="935186"/>
                </a:cubicBezTo>
                <a:cubicBezTo>
                  <a:pt x="412637" y="935186"/>
                  <a:pt x="579864" y="927752"/>
                  <a:pt x="747132" y="924035"/>
                </a:cubicBezTo>
                <a:cubicBezTo>
                  <a:pt x="769434" y="920318"/>
                  <a:pt x="791429" y="912883"/>
                  <a:pt x="814039" y="912883"/>
                </a:cubicBezTo>
                <a:cubicBezTo>
                  <a:pt x="880754" y="912883"/>
                  <a:pt x="1021579" y="921454"/>
                  <a:pt x="1103971" y="935186"/>
                </a:cubicBezTo>
                <a:cubicBezTo>
                  <a:pt x="1119088" y="937706"/>
                  <a:pt x="1133385" y="944312"/>
                  <a:pt x="1148576" y="946337"/>
                </a:cubicBezTo>
                <a:cubicBezTo>
                  <a:pt x="1189272" y="951763"/>
                  <a:pt x="1230351" y="953771"/>
                  <a:pt x="1271239" y="957488"/>
                </a:cubicBezTo>
                <a:lnTo>
                  <a:pt x="2152186" y="946337"/>
                </a:lnTo>
                <a:cubicBezTo>
                  <a:pt x="2205913" y="945169"/>
                  <a:pt x="2347963" y="930105"/>
                  <a:pt x="2408664" y="924035"/>
                </a:cubicBezTo>
                <a:cubicBezTo>
                  <a:pt x="2435937" y="910398"/>
                  <a:pt x="2457188" y="897144"/>
                  <a:pt x="2486722" y="890581"/>
                </a:cubicBezTo>
                <a:cubicBezTo>
                  <a:pt x="2508794" y="885676"/>
                  <a:pt x="2531327" y="883147"/>
                  <a:pt x="2553630" y="879430"/>
                </a:cubicBezTo>
                <a:lnTo>
                  <a:pt x="2653991" y="845976"/>
                </a:lnTo>
                <a:cubicBezTo>
                  <a:pt x="2653995" y="845975"/>
                  <a:pt x="2720895" y="823675"/>
                  <a:pt x="2720898" y="823674"/>
                </a:cubicBezTo>
                <a:cubicBezTo>
                  <a:pt x="2791682" y="809516"/>
                  <a:pt x="2758266" y="817119"/>
                  <a:pt x="2821259" y="801371"/>
                </a:cubicBezTo>
                <a:cubicBezTo>
                  <a:pt x="2813825" y="764200"/>
                  <a:pt x="2809652" y="726226"/>
                  <a:pt x="2798956" y="689859"/>
                </a:cubicBezTo>
                <a:cubicBezTo>
                  <a:pt x="2790968" y="662701"/>
                  <a:pt x="2775665" y="638222"/>
                  <a:pt x="2765503" y="611800"/>
                </a:cubicBezTo>
                <a:cubicBezTo>
                  <a:pt x="2757064" y="589858"/>
                  <a:pt x="2751234" y="566986"/>
                  <a:pt x="2743200" y="544893"/>
                </a:cubicBezTo>
                <a:cubicBezTo>
                  <a:pt x="2736359" y="526081"/>
                  <a:pt x="2726056" y="508478"/>
                  <a:pt x="2720898" y="489137"/>
                </a:cubicBezTo>
                <a:cubicBezTo>
                  <a:pt x="2711131" y="452510"/>
                  <a:pt x="2710582" y="413587"/>
                  <a:pt x="2698595" y="377625"/>
                </a:cubicBezTo>
                <a:cubicBezTo>
                  <a:pt x="2683727" y="333020"/>
                  <a:pt x="2663213" y="289915"/>
                  <a:pt x="2653991" y="243810"/>
                </a:cubicBezTo>
                <a:cubicBezTo>
                  <a:pt x="2650274" y="225225"/>
                  <a:pt x="2647436" y="206442"/>
                  <a:pt x="2642839" y="188054"/>
                </a:cubicBezTo>
                <a:cubicBezTo>
                  <a:pt x="2639988" y="176650"/>
                  <a:pt x="2634917" y="165902"/>
                  <a:pt x="2631688" y="154600"/>
                </a:cubicBezTo>
                <a:cubicBezTo>
                  <a:pt x="2627478" y="139864"/>
                  <a:pt x="2624254" y="124864"/>
                  <a:pt x="2620537" y="109996"/>
                </a:cubicBezTo>
                <a:cubicBezTo>
                  <a:pt x="2616820" y="76542"/>
                  <a:pt x="2639842" y="23967"/>
                  <a:pt x="2609386" y="9635"/>
                </a:cubicBezTo>
                <a:cubicBezTo>
                  <a:pt x="2555468" y="-15738"/>
                  <a:pt x="2490404" y="16541"/>
                  <a:pt x="2430966" y="20786"/>
                </a:cubicBezTo>
                <a:cubicBezTo>
                  <a:pt x="2386320" y="23975"/>
                  <a:pt x="2341818" y="29055"/>
                  <a:pt x="2297151" y="31937"/>
                </a:cubicBezTo>
                <a:cubicBezTo>
                  <a:pt x="2100082" y="44651"/>
                  <a:pt x="2102005" y="59815"/>
                  <a:pt x="1951464" y="65391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636908" y="3603183"/>
            <a:ext cx="19455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Karel</a:t>
            </a:r>
            <a:r>
              <a:rPr lang="en-US" sz="2400" dirty="0"/>
              <a:t> Program</a:t>
            </a:r>
          </a:p>
        </p:txBody>
      </p:sp>
      <p:sp>
        <p:nvSpPr>
          <p:cNvPr id="21" name="Freeform 20"/>
          <p:cNvSpPr/>
          <p:nvPr/>
        </p:nvSpPr>
        <p:spPr>
          <a:xfrm>
            <a:off x="314092" y="3350940"/>
            <a:ext cx="2509025" cy="957488"/>
          </a:xfrm>
          <a:custGeom>
            <a:avLst/>
            <a:gdLst>
              <a:gd name="connsiteX0" fmla="*/ 1951464 w 2821259"/>
              <a:gd name="connsiteY0" fmla="*/ 65391 h 957488"/>
              <a:gd name="connsiteX1" fmla="*/ 1393903 w 2821259"/>
              <a:gd name="connsiteY1" fmla="*/ 65391 h 957488"/>
              <a:gd name="connsiteX2" fmla="*/ 1304693 w 2821259"/>
              <a:gd name="connsiteY2" fmla="*/ 54239 h 957488"/>
              <a:gd name="connsiteX3" fmla="*/ 1137425 w 2821259"/>
              <a:gd name="connsiteY3" fmla="*/ 31937 h 957488"/>
              <a:gd name="connsiteX4" fmla="*/ 390293 w 2821259"/>
              <a:gd name="connsiteY4" fmla="*/ 43088 h 957488"/>
              <a:gd name="connsiteX5" fmla="*/ 323386 w 2821259"/>
              <a:gd name="connsiteY5" fmla="*/ 54239 h 957488"/>
              <a:gd name="connsiteX6" fmla="*/ 0 w 2821259"/>
              <a:gd name="connsiteY6" fmla="*/ 65391 h 957488"/>
              <a:gd name="connsiteX7" fmla="*/ 11151 w 2821259"/>
              <a:gd name="connsiteY7" fmla="*/ 243810 h 957488"/>
              <a:gd name="connsiteX8" fmla="*/ 22303 w 2821259"/>
              <a:gd name="connsiteY8" fmla="*/ 310718 h 957488"/>
              <a:gd name="connsiteX9" fmla="*/ 11151 w 2821259"/>
              <a:gd name="connsiteY9" fmla="*/ 600649 h 957488"/>
              <a:gd name="connsiteX10" fmla="*/ 33454 w 2821259"/>
              <a:gd name="connsiteY10" fmla="*/ 924035 h 957488"/>
              <a:gd name="connsiteX11" fmla="*/ 245327 w 2821259"/>
              <a:gd name="connsiteY11" fmla="*/ 935186 h 957488"/>
              <a:gd name="connsiteX12" fmla="*/ 747132 w 2821259"/>
              <a:gd name="connsiteY12" fmla="*/ 924035 h 957488"/>
              <a:gd name="connsiteX13" fmla="*/ 814039 w 2821259"/>
              <a:gd name="connsiteY13" fmla="*/ 912883 h 957488"/>
              <a:gd name="connsiteX14" fmla="*/ 1103971 w 2821259"/>
              <a:gd name="connsiteY14" fmla="*/ 935186 h 957488"/>
              <a:gd name="connsiteX15" fmla="*/ 1148576 w 2821259"/>
              <a:gd name="connsiteY15" fmla="*/ 946337 h 957488"/>
              <a:gd name="connsiteX16" fmla="*/ 1271239 w 2821259"/>
              <a:gd name="connsiteY16" fmla="*/ 957488 h 957488"/>
              <a:gd name="connsiteX17" fmla="*/ 2152186 w 2821259"/>
              <a:gd name="connsiteY17" fmla="*/ 946337 h 957488"/>
              <a:gd name="connsiteX18" fmla="*/ 2408664 w 2821259"/>
              <a:gd name="connsiteY18" fmla="*/ 924035 h 957488"/>
              <a:gd name="connsiteX19" fmla="*/ 2486722 w 2821259"/>
              <a:gd name="connsiteY19" fmla="*/ 890581 h 957488"/>
              <a:gd name="connsiteX20" fmla="*/ 2553630 w 2821259"/>
              <a:gd name="connsiteY20" fmla="*/ 879430 h 957488"/>
              <a:gd name="connsiteX21" fmla="*/ 2653991 w 2821259"/>
              <a:gd name="connsiteY21" fmla="*/ 845976 h 957488"/>
              <a:gd name="connsiteX22" fmla="*/ 2720898 w 2821259"/>
              <a:gd name="connsiteY22" fmla="*/ 823674 h 957488"/>
              <a:gd name="connsiteX23" fmla="*/ 2821259 w 2821259"/>
              <a:gd name="connsiteY23" fmla="*/ 801371 h 957488"/>
              <a:gd name="connsiteX24" fmla="*/ 2798956 w 2821259"/>
              <a:gd name="connsiteY24" fmla="*/ 689859 h 957488"/>
              <a:gd name="connsiteX25" fmla="*/ 2765503 w 2821259"/>
              <a:gd name="connsiteY25" fmla="*/ 611800 h 957488"/>
              <a:gd name="connsiteX26" fmla="*/ 2743200 w 2821259"/>
              <a:gd name="connsiteY26" fmla="*/ 544893 h 957488"/>
              <a:gd name="connsiteX27" fmla="*/ 2720898 w 2821259"/>
              <a:gd name="connsiteY27" fmla="*/ 489137 h 957488"/>
              <a:gd name="connsiteX28" fmla="*/ 2698595 w 2821259"/>
              <a:gd name="connsiteY28" fmla="*/ 377625 h 957488"/>
              <a:gd name="connsiteX29" fmla="*/ 2653991 w 2821259"/>
              <a:gd name="connsiteY29" fmla="*/ 243810 h 957488"/>
              <a:gd name="connsiteX30" fmla="*/ 2642839 w 2821259"/>
              <a:gd name="connsiteY30" fmla="*/ 188054 h 957488"/>
              <a:gd name="connsiteX31" fmla="*/ 2631688 w 2821259"/>
              <a:gd name="connsiteY31" fmla="*/ 154600 h 957488"/>
              <a:gd name="connsiteX32" fmla="*/ 2620537 w 2821259"/>
              <a:gd name="connsiteY32" fmla="*/ 109996 h 957488"/>
              <a:gd name="connsiteX33" fmla="*/ 2609386 w 2821259"/>
              <a:gd name="connsiteY33" fmla="*/ 9635 h 957488"/>
              <a:gd name="connsiteX34" fmla="*/ 2430966 w 2821259"/>
              <a:gd name="connsiteY34" fmla="*/ 20786 h 957488"/>
              <a:gd name="connsiteX35" fmla="*/ 2297151 w 2821259"/>
              <a:gd name="connsiteY35" fmla="*/ 31937 h 957488"/>
              <a:gd name="connsiteX36" fmla="*/ 1951464 w 2821259"/>
              <a:gd name="connsiteY36" fmla="*/ 65391 h 957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2821259" h="957488">
                <a:moveTo>
                  <a:pt x="1951464" y="65391"/>
                </a:moveTo>
                <a:cubicBezTo>
                  <a:pt x="1800923" y="70967"/>
                  <a:pt x="1880671" y="83760"/>
                  <a:pt x="1393903" y="65391"/>
                </a:cubicBezTo>
                <a:cubicBezTo>
                  <a:pt x="1363956" y="64261"/>
                  <a:pt x="1334478" y="57549"/>
                  <a:pt x="1304693" y="54239"/>
                </a:cubicBezTo>
                <a:cubicBezTo>
                  <a:pt x="1158017" y="37941"/>
                  <a:pt x="1238084" y="52068"/>
                  <a:pt x="1137425" y="31937"/>
                </a:cubicBezTo>
                <a:lnTo>
                  <a:pt x="390293" y="43088"/>
                </a:lnTo>
                <a:cubicBezTo>
                  <a:pt x="367692" y="43707"/>
                  <a:pt x="345959" y="52949"/>
                  <a:pt x="323386" y="54239"/>
                </a:cubicBezTo>
                <a:cubicBezTo>
                  <a:pt x="215702" y="60393"/>
                  <a:pt x="107795" y="61674"/>
                  <a:pt x="0" y="65391"/>
                </a:cubicBezTo>
                <a:cubicBezTo>
                  <a:pt x="3717" y="124864"/>
                  <a:pt x="5756" y="184466"/>
                  <a:pt x="11151" y="243810"/>
                </a:cubicBezTo>
                <a:cubicBezTo>
                  <a:pt x="13198" y="266327"/>
                  <a:pt x="22303" y="288108"/>
                  <a:pt x="22303" y="310718"/>
                </a:cubicBezTo>
                <a:cubicBezTo>
                  <a:pt x="22303" y="407433"/>
                  <a:pt x="14868" y="504005"/>
                  <a:pt x="11151" y="600649"/>
                </a:cubicBezTo>
                <a:cubicBezTo>
                  <a:pt x="18585" y="708444"/>
                  <a:pt x="-28509" y="835516"/>
                  <a:pt x="33454" y="924035"/>
                </a:cubicBezTo>
                <a:cubicBezTo>
                  <a:pt x="74010" y="981973"/>
                  <a:pt x="174605" y="935186"/>
                  <a:pt x="245327" y="935186"/>
                </a:cubicBezTo>
                <a:cubicBezTo>
                  <a:pt x="412637" y="935186"/>
                  <a:pt x="579864" y="927752"/>
                  <a:pt x="747132" y="924035"/>
                </a:cubicBezTo>
                <a:cubicBezTo>
                  <a:pt x="769434" y="920318"/>
                  <a:pt x="791429" y="912883"/>
                  <a:pt x="814039" y="912883"/>
                </a:cubicBezTo>
                <a:cubicBezTo>
                  <a:pt x="880754" y="912883"/>
                  <a:pt x="1021579" y="921454"/>
                  <a:pt x="1103971" y="935186"/>
                </a:cubicBezTo>
                <a:cubicBezTo>
                  <a:pt x="1119088" y="937706"/>
                  <a:pt x="1133385" y="944312"/>
                  <a:pt x="1148576" y="946337"/>
                </a:cubicBezTo>
                <a:cubicBezTo>
                  <a:pt x="1189272" y="951763"/>
                  <a:pt x="1230351" y="953771"/>
                  <a:pt x="1271239" y="957488"/>
                </a:cubicBezTo>
                <a:lnTo>
                  <a:pt x="2152186" y="946337"/>
                </a:lnTo>
                <a:cubicBezTo>
                  <a:pt x="2205913" y="945169"/>
                  <a:pt x="2347963" y="930105"/>
                  <a:pt x="2408664" y="924035"/>
                </a:cubicBezTo>
                <a:cubicBezTo>
                  <a:pt x="2435937" y="910398"/>
                  <a:pt x="2457188" y="897144"/>
                  <a:pt x="2486722" y="890581"/>
                </a:cubicBezTo>
                <a:cubicBezTo>
                  <a:pt x="2508794" y="885676"/>
                  <a:pt x="2531327" y="883147"/>
                  <a:pt x="2553630" y="879430"/>
                </a:cubicBezTo>
                <a:lnTo>
                  <a:pt x="2653991" y="845976"/>
                </a:lnTo>
                <a:cubicBezTo>
                  <a:pt x="2653995" y="845975"/>
                  <a:pt x="2720895" y="823675"/>
                  <a:pt x="2720898" y="823674"/>
                </a:cubicBezTo>
                <a:cubicBezTo>
                  <a:pt x="2791682" y="809516"/>
                  <a:pt x="2758266" y="817119"/>
                  <a:pt x="2821259" y="801371"/>
                </a:cubicBezTo>
                <a:cubicBezTo>
                  <a:pt x="2813825" y="764200"/>
                  <a:pt x="2809652" y="726226"/>
                  <a:pt x="2798956" y="689859"/>
                </a:cubicBezTo>
                <a:cubicBezTo>
                  <a:pt x="2790968" y="662701"/>
                  <a:pt x="2775665" y="638222"/>
                  <a:pt x="2765503" y="611800"/>
                </a:cubicBezTo>
                <a:cubicBezTo>
                  <a:pt x="2757064" y="589858"/>
                  <a:pt x="2751234" y="566986"/>
                  <a:pt x="2743200" y="544893"/>
                </a:cubicBezTo>
                <a:cubicBezTo>
                  <a:pt x="2736359" y="526081"/>
                  <a:pt x="2726056" y="508478"/>
                  <a:pt x="2720898" y="489137"/>
                </a:cubicBezTo>
                <a:cubicBezTo>
                  <a:pt x="2711131" y="452510"/>
                  <a:pt x="2710582" y="413587"/>
                  <a:pt x="2698595" y="377625"/>
                </a:cubicBezTo>
                <a:cubicBezTo>
                  <a:pt x="2683727" y="333020"/>
                  <a:pt x="2663213" y="289915"/>
                  <a:pt x="2653991" y="243810"/>
                </a:cubicBezTo>
                <a:cubicBezTo>
                  <a:pt x="2650274" y="225225"/>
                  <a:pt x="2647436" y="206442"/>
                  <a:pt x="2642839" y="188054"/>
                </a:cubicBezTo>
                <a:cubicBezTo>
                  <a:pt x="2639988" y="176650"/>
                  <a:pt x="2634917" y="165902"/>
                  <a:pt x="2631688" y="154600"/>
                </a:cubicBezTo>
                <a:cubicBezTo>
                  <a:pt x="2627478" y="139864"/>
                  <a:pt x="2624254" y="124864"/>
                  <a:pt x="2620537" y="109996"/>
                </a:cubicBezTo>
                <a:cubicBezTo>
                  <a:pt x="2616820" y="76542"/>
                  <a:pt x="2639842" y="23967"/>
                  <a:pt x="2609386" y="9635"/>
                </a:cubicBezTo>
                <a:cubicBezTo>
                  <a:pt x="2555468" y="-15738"/>
                  <a:pt x="2490404" y="16541"/>
                  <a:pt x="2430966" y="20786"/>
                </a:cubicBezTo>
                <a:cubicBezTo>
                  <a:pt x="2386320" y="23975"/>
                  <a:pt x="2341818" y="29055"/>
                  <a:pt x="2297151" y="31937"/>
                </a:cubicBezTo>
                <a:cubicBezTo>
                  <a:pt x="2100082" y="44651"/>
                  <a:pt x="2102005" y="59815"/>
                  <a:pt x="1951464" y="65391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6146027" y="3516691"/>
            <a:ext cx="2573141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Graphics Program</a:t>
            </a:r>
          </a:p>
        </p:txBody>
      </p:sp>
      <p:sp>
        <p:nvSpPr>
          <p:cNvPr id="23" name="Freeform 22"/>
          <p:cNvSpPr/>
          <p:nvPr/>
        </p:nvSpPr>
        <p:spPr>
          <a:xfrm>
            <a:off x="6272560" y="3284034"/>
            <a:ext cx="2509025" cy="957488"/>
          </a:xfrm>
          <a:custGeom>
            <a:avLst/>
            <a:gdLst>
              <a:gd name="connsiteX0" fmla="*/ 1951464 w 2821259"/>
              <a:gd name="connsiteY0" fmla="*/ 65391 h 957488"/>
              <a:gd name="connsiteX1" fmla="*/ 1393903 w 2821259"/>
              <a:gd name="connsiteY1" fmla="*/ 65391 h 957488"/>
              <a:gd name="connsiteX2" fmla="*/ 1304693 w 2821259"/>
              <a:gd name="connsiteY2" fmla="*/ 54239 h 957488"/>
              <a:gd name="connsiteX3" fmla="*/ 1137425 w 2821259"/>
              <a:gd name="connsiteY3" fmla="*/ 31937 h 957488"/>
              <a:gd name="connsiteX4" fmla="*/ 390293 w 2821259"/>
              <a:gd name="connsiteY4" fmla="*/ 43088 h 957488"/>
              <a:gd name="connsiteX5" fmla="*/ 323386 w 2821259"/>
              <a:gd name="connsiteY5" fmla="*/ 54239 h 957488"/>
              <a:gd name="connsiteX6" fmla="*/ 0 w 2821259"/>
              <a:gd name="connsiteY6" fmla="*/ 65391 h 957488"/>
              <a:gd name="connsiteX7" fmla="*/ 11151 w 2821259"/>
              <a:gd name="connsiteY7" fmla="*/ 243810 h 957488"/>
              <a:gd name="connsiteX8" fmla="*/ 22303 w 2821259"/>
              <a:gd name="connsiteY8" fmla="*/ 310718 h 957488"/>
              <a:gd name="connsiteX9" fmla="*/ 11151 w 2821259"/>
              <a:gd name="connsiteY9" fmla="*/ 600649 h 957488"/>
              <a:gd name="connsiteX10" fmla="*/ 33454 w 2821259"/>
              <a:gd name="connsiteY10" fmla="*/ 924035 h 957488"/>
              <a:gd name="connsiteX11" fmla="*/ 245327 w 2821259"/>
              <a:gd name="connsiteY11" fmla="*/ 935186 h 957488"/>
              <a:gd name="connsiteX12" fmla="*/ 747132 w 2821259"/>
              <a:gd name="connsiteY12" fmla="*/ 924035 h 957488"/>
              <a:gd name="connsiteX13" fmla="*/ 814039 w 2821259"/>
              <a:gd name="connsiteY13" fmla="*/ 912883 h 957488"/>
              <a:gd name="connsiteX14" fmla="*/ 1103971 w 2821259"/>
              <a:gd name="connsiteY14" fmla="*/ 935186 h 957488"/>
              <a:gd name="connsiteX15" fmla="*/ 1148576 w 2821259"/>
              <a:gd name="connsiteY15" fmla="*/ 946337 h 957488"/>
              <a:gd name="connsiteX16" fmla="*/ 1271239 w 2821259"/>
              <a:gd name="connsiteY16" fmla="*/ 957488 h 957488"/>
              <a:gd name="connsiteX17" fmla="*/ 2152186 w 2821259"/>
              <a:gd name="connsiteY17" fmla="*/ 946337 h 957488"/>
              <a:gd name="connsiteX18" fmla="*/ 2408664 w 2821259"/>
              <a:gd name="connsiteY18" fmla="*/ 924035 h 957488"/>
              <a:gd name="connsiteX19" fmla="*/ 2486722 w 2821259"/>
              <a:gd name="connsiteY19" fmla="*/ 890581 h 957488"/>
              <a:gd name="connsiteX20" fmla="*/ 2553630 w 2821259"/>
              <a:gd name="connsiteY20" fmla="*/ 879430 h 957488"/>
              <a:gd name="connsiteX21" fmla="*/ 2653991 w 2821259"/>
              <a:gd name="connsiteY21" fmla="*/ 845976 h 957488"/>
              <a:gd name="connsiteX22" fmla="*/ 2720898 w 2821259"/>
              <a:gd name="connsiteY22" fmla="*/ 823674 h 957488"/>
              <a:gd name="connsiteX23" fmla="*/ 2821259 w 2821259"/>
              <a:gd name="connsiteY23" fmla="*/ 801371 h 957488"/>
              <a:gd name="connsiteX24" fmla="*/ 2798956 w 2821259"/>
              <a:gd name="connsiteY24" fmla="*/ 689859 h 957488"/>
              <a:gd name="connsiteX25" fmla="*/ 2765503 w 2821259"/>
              <a:gd name="connsiteY25" fmla="*/ 611800 h 957488"/>
              <a:gd name="connsiteX26" fmla="*/ 2743200 w 2821259"/>
              <a:gd name="connsiteY26" fmla="*/ 544893 h 957488"/>
              <a:gd name="connsiteX27" fmla="*/ 2720898 w 2821259"/>
              <a:gd name="connsiteY27" fmla="*/ 489137 h 957488"/>
              <a:gd name="connsiteX28" fmla="*/ 2698595 w 2821259"/>
              <a:gd name="connsiteY28" fmla="*/ 377625 h 957488"/>
              <a:gd name="connsiteX29" fmla="*/ 2653991 w 2821259"/>
              <a:gd name="connsiteY29" fmla="*/ 243810 h 957488"/>
              <a:gd name="connsiteX30" fmla="*/ 2642839 w 2821259"/>
              <a:gd name="connsiteY30" fmla="*/ 188054 h 957488"/>
              <a:gd name="connsiteX31" fmla="*/ 2631688 w 2821259"/>
              <a:gd name="connsiteY31" fmla="*/ 154600 h 957488"/>
              <a:gd name="connsiteX32" fmla="*/ 2620537 w 2821259"/>
              <a:gd name="connsiteY32" fmla="*/ 109996 h 957488"/>
              <a:gd name="connsiteX33" fmla="*/ 2609386 w 2821259"/>
              <a:gd name="connsiteY33" fmla="*/ 9635 h 957488"/>
              <a:gd name="connsiteX34" fmla="*/ 2430966 w 2821259"/>
              <a:gd name="connsiteY34" fmla="*/ 20786 h 957488"/>
              <a:gd name="connsiteX35" fmla="*/ 2297151 w 2821259"/>
              <a:gd name="connsiteY35" fmla="*/ 31937 h 957488"/>
              <a:gd name="connsiteX36" fmla="*/ 1951464 w 2821259"/>
              <a:gd name="connsiteY36" fmla="*/ 65391 h 957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2821259" h="957488">
                <a:moveTo>
                  <a:pt x="1951464" y="65391"/>
                </a:moveTo>
                <a:cubicBezTo>
                  <a:pt x="1800923" y="70967"/>
                  <a:pt x="1880671" y="83760"/>
                  <a:pt x="1393903" y="65391"/>
                </a:cubicBezTo>
                <a:cubicBezTo>
                  <a:pt x="1363956" y="64261"/>
                  <a:pt x="1334478" y="57549"/>
                  <a:pt x="1304693" y="54239"/>
                </a:cubicBezTo>
                <a:cubicBezTo>
                  <a:pt x="1158017" y="37941"/>
                  <a:pt x="1238084" y="52068"/>
                  <a:pt x="1137425" y="31937"/>
                </a:cubicBezTo>
                <a:lnTo>
                  <a:pt x="390293" y="43088"/>
                </a:lnTo>
                <a:cubicBezTo>
                  <a:pt x="367692" y="43707"/>
                  <a:pt x="345959" y="52949"/>
                  <a:pt x="323386" y="54239"/>
                </a:cubicBezTo>
                <a:cubicBezTo>
                  <a:pt x="215702" y="60393"/>
                  <a:pt x="107795" y="61674"/>
                  <a:pt x="0" y="65391"/>
                </a:cubicBezTo>
                <a:cubicBezTo>
                  <a:pt x="3717" y="124864"/>
                  <a:pt x="5756" y="184466"/>
                  <a:pt x="11151" y="243810"/>
                </a:cubicBezTo>
                <a:cubicBezTo>
                  <a:pt x="13198" y="266327"/>
                  <a:pt x="22303" y="288108"/>
                  <a:pt x="22303" y="310718"/>
                </a:cubicBezTo>
                <a:cubicBezTo>
                  <a:pt x="22303" y="407433"/>
                  <a:pt x="14868" y="504005"/>
                  <a:pt x="11151" y="600649"/>
                </a:cubicBezTo>
                <a:cubicBezTo>
                  <a:pt x="18585" y="708444"/>
                  <a:pt x="-28509" y="835516"/>
                  <a:pt x="33454" y="924035"/>
                </a:cubicBezTo>
                <a:cubicBezTo>
                  <a:pt x="74010" y="981973"/>
                  <a:pt x="174605" y="935186"/>
                  <a:pt x="245327" y="935186"/>
                </a:cubicBezTo>
                <a:cubicBezTo>
                  <a:pt x="412637" y="935186"/>
                  <a:pt x="579864" y="927752"/>
                  <a:pt x="747132" y="924035"/>
                </a:cubicBezTo>
                <a:cubicBezTo>
                  <a:pt x="769434" y="920318"/>
                  <a:pt x="791429" y="912883"/>
                  <a:pt x="814039" y="912883"/>
                </a:cubicBezTo>
                <a:cubicBezTo>
                  <a:pt x="880754" y="912883"/>
                  <a:pt x="1021579" y="921454"/>
                  <a:pt x="1103971" y="935186"/>
                </a:cubicBezTo>
                <a:cubicBezTo>
                  <a:pt x="1119088" y="937706"/>
                  <a:pt x="1133385" y="944312"/>
                  <a:pt x="1148576" y="946337"/>
                </a:cubicBezTo>
                <a:cubicBezTo>
                  <a:pt x="1189272" y="951763"/>
                  <a:pt x="1230351" y="953771"/>
                  <a:pt x="1271239" y="957488"/>
                </a:cubicBezTo>
                <a:lnTo>
                  <a:pt x="2152186" y="946337"/>
                </a:lnTo>
                <a:cubicBezTo>
                  <a:pt x="2205913" y="945169"/>
                  <a:pt x="2347963" y="930105"/>
                  <a:pt x="2408664" y="924035"/>
                </a:cubicBezTo>
                <a:cubicBezTo>
                  <a:pt x="2435937" y="910398"/>
                  <a:pt x="2457188" y="897144"/>
                  <a:pt x="2486722" y="890581"/>
                </a:cubicBezTo>
                <a:cubicBezTo>
                  <a:pt x="2508794" y="885676"/>
                  <a:pt x="2531327" y="883147"/>
                  <a:pt x="2553630" y="879430"/>
                </a:cubicBezTo>
                <a:lnTo>
                  <a:pt x="2653991" y="845976"/>
                </a:lnTo>
                <a:cubicBezTo>
                  <a:pt x="2653995" y="845975"/>
                  <a:pt x="2720895" y="823675"/>
                  <a:pt x="2720898" y="823674"/>
                </a:cubicBezTo>
                <a:cubicBezTo>
                  <a:pt x="2791682" y="809516"/>
                  <a:pt x="2758266" y="817119"/>
                  <a:pt x="2821259" y="801371"/>
                </a:cubicBezTo>
                <a:cubicBezTo>
                  <a:pt x="2813825" y="764200"/>
                  <a:pt x="2809652" y="726226"/>
                  <a:pt x="2798956" y="689859"/>
                </a:cubicBezTo>
                <a:cubicBezTo>
                  <a:pt x="2790968" y="662701"/>
                  <a:pt x="2775665" y="638222"/>
                  <a:pt x="2765503" y="611800"/>
                </a:cubicBezTo>
                <a:cubicBezTo>
                  <a:pt x="2757064" y="589858"/>
                  <a:pt x="2751234" y="566986"/>
                  <a:pt x="2743200" y="544893"/>
                </a:cubicBezTo>
                <a:cubicBezTo>
                  <a:pt x="2736359" y="526081"/>
                  <a:pt x="2726056" y="508478"/>
                  <a:pt x="2720898" y="489137"/>
                </a:cubicBezTo>
                <a:cubicBezTo>
                  <a:pt x="2711131" y="452510"/>
                  <a:pt x="2710582" y="413587"/>
                  <a:pt x="2698595" y="377625"/>
                </a:cubicBezTo>
                <a:cubicBezTo>
                  <a:pt x="2683727" y="333020"/>
                  <a:pt x="2663213" y="289915"/>
                  <a:pt x="2653991" y="243810"/>
                </a:cubicBezTo>
                <a:cubicBezTo>
                  <a:pt x="2650274" y="225225"/>
                  <a:pt x="2647436" y="206442"/>
                  <a:pt x="2642839" y="188054"/>
                </a:cubicBezTo>
                <a:cubicBezTo>
                  <a:pt x="2639988" y="176650"/>
                  <a:pt x="2634917" y="165902"/>
                  <a:pt x="2631688" y="154600"/>
                </a:cubicBezTo>
                <a:cubicBezTo>
                  <a:pt x="2627478" y="139864"/>
                  <a:pt x="2624254" y="124864"/>
                  <a:pt x="2620537" y="109996"/>
                </a:cubicBezTo>
                <a:cubicBezTo>
                  <a:pt x="2616820" y="76542"/>
                  <a:pt x="2639842" y="23967"/>
                  <a:pt x="2609386" y="9635"/>
                </a:cubicBezTo>
                <a:cubicBezTo>
                  <a:pt x="2555468" y="-15738"/>
                  <a:pt x="2490404" y="16541"/>
                  <a:pt x="2430966" y="20786"/>
                </a:cubicBezTo>
                <a:cubicBezTo>
                  <a:pt x="2386320" y="23975"/>
                  <a:pt x="2341818" y="29055"/>
                  <a:pt x="2297151" y="31937"/>
                </a:cubicBezTo>
                <a:cubicBezTo>
                  <a:pt x="2100082" y="44651"/>
                  <a:pt x="2102005" y="59815"/>
                  <a:pt x="1951464" y="65391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3121168" y="3524125"/>
            <a:ext cx="2475358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dirty="0"/>
              <a:t>Console Program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15970" y="5089011"/>
            <a:ext cx="275909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err="1"/>
              <a:t>SuperKarel</a:t>
            </a:r>
            <a:r>
              <a:rPr lang="en-US" sz="2200" dirty="0"/>
              <a:t> Program</a:t>
            </a:r>
          </a:p>
        </p:txBody>
      </p:sp>
      <p:sp>
        <p:nvSpPr>
          <p:cNvPr id="26" name="Freeform 25"/>
          <p:cNvSpPr/>
          <p:nvPr/>
        </p:nvSpPr>
        <p:spPr>
          <a:xfrm>
            <a:off x="332677" y="4841486"/>
            <a:ext cx="2817542" cy="957488"/>
          </a:xfrm>
          <a:custGeom>
            <a:avLst/>
            <a:gdLst>
              <a:gd name="connsiteX0" fmla="*/ 1951464 w 2821259"/>
              <a:gd name="connsiteY0" fmla="*/ 65391 h 957488"/>
              <a:gd name="connsiteX1" fmla="*/ 1393903 w 2821259"/>
              <a:gd name="connsiteY1" fmla="*/ 65391 h 957488"/>
              <a:gd name="connsiteX2" fmla="*/ 1304693 w 2821259"/>
              <a:gd name="connsiteY2" fmla="*/ 54239 h 957488"/>
              <a:gd name="connsiteX3" fmla="*/ 1137425 w 2821259"/>
              <a:gd name="connsiteY3" fmla="*/ 31937 h 957488"/>
              <a:gd name="connsiteX4" fmla="*/ 390293 w 2821259"/>
              <a:gd name="connsiteY4" fmla="*/ 43088 h 957488"/>
              <a:gd name="connsiteX5" fmla="*/ 323386 w 2821259"/>
              <a:gd name="connsiteY5" fmla="*/ 54239 h 957488"/>
              <a:gd name="connsiteX6" fmla="*/ 0 w 2821259"/>
              <a:gd name="connsiteY6" fmla="*/ 65391 h 957488"/>
              <a:gd name="connsiteX7" fmla="*/ 11151 w 2821259"/>
              <a:gd name="connsiteY7" fmla="*/ 243810 h 957488"/>
              <a:gd name="connsiteX8" fmla="*/ 22303 w 2821259"/>
              <a:gd name="connsiteY8" fmla="*/ 310718 h 957488"/>
              <a:gd name="connsiteX9" fmla="*/ 11151 w 2821259"/>
              <a:gd name="connsiteY9" fmla="*/ 600649 h 957488"/>
              <a:gd name="connsiteX10" fmla="*/ 33454 w 2821259"/>
              <a:gd name="connsiteY10" fmla="*/ 924035 h 957488"/>
              <a:gd name="connsiteX11" fmla="*/ 245327 w 2821259"/>
              <a:gd name="connsiteY11" fmla="*/ 935186 h 957488"/>
              <a:gd name="connsiteX12" fmla="*/ 747132 w 2821259"/>
              <a:gd name="connsiteY12" fmla="*/ 924035 h 957488"/>
              <a:gd name="connsiteX13" fmla="*/ 814039 w 2821259"/>
              <a:gd name="connsiteY13" fmla="*/ 912883 h 957488"/>
              <a:gd name="connsiteX14" fmla="*/ 1103971 w 2821259"/>
              <a:gd name="connsiteY14" fmla="*/ 935186 h 957488"/>
              <a:gd name="connsiteX15" fmla="*/ 1148576 w 2821259"/>
              <a:gd name="connsiteY15" fmla="*/ 946337 h 957488"/>
              <a:gd name="connsiteX16" fmla="*/ 1271239 w 2821259"/>
              <a:gd name="connsiteY16" fmla="*/ 957488 h 957488"/>
              <a:gd name="connsiteX17" fmla="*/ 2152186 w 2821259"/>
              <a:gd name="connsiteY17" fmla="*/ 946337 h 957488"/>
              <a:gd name="connsiteX18" fmla="*/ 2408664 w 2821259"/>
              <a:gd name="connsiteY18" fmla="*/ 924035 h 957488"/>
              <a:gd name="connsiteX19" fmla="*/ 2486722 w 2821259"/>
              <a:gd name="connsiteY19" fmla="*/ 890581 h 957488"/>
              <a:gd name="connsiteX20" fmla="*/ 2553630 w 2821259"/>
              <a:gd name="connsiteY20" fmla="*/ 879430 h 957488"/>
              <a:gd name="connsiteX21" fmla="*/ 2653991 w 2821259"/>
              <a:gd name="connsiteY21" fmla="*/ 845976 h 957488"/>
              <a:gd name="connsiteX22" fmla="*/ 2720898 w 2821259"/>
              <a:gd name="connsiteY22" fmla="*/ 823674 h 957488"/>
              <a:gd name="connsiteX23" fmla="*/ 2821259 w 2821259"/>
              <a:gd name="connsiteY23" fmla="*/ 801371 h 957488"/>
              <a:gd name="connsiteX24" fmla="*/ 2798956 w 2821259"/>
              <a:gd name="connsiteY24" fmla="*/ 689859 h 957488"/>
              <a:gd name="connsiteX25" fmla="*/ 2765503 w 2821259"/>
              <a:gd name="connsiteY25" fmla="*/ 611800 h 957488"/>
              <a:gd name="connsiteX26" fmla="*/ 2743200 w 2821259"/>
              <a:gd name="connsiteY26" fmla="*/ 544893 h 957488"/>
              <a:gd name="connsiteX27" fmla="*/ 2720898 w 2821259"/>
              <a:gd name="connsiteY27" fmla="*/ 489137 h 957488"/>
              <a:gd name="connsiteX28" fmla="*/ 2698595 w 2821259"/>
              <a:gd name="connsiteY28" fmla="*/ 377625 h 957488"/>
              <a:gd name="connsiteX29" fmla="*/ 2653991 w 2821259"/>
              <a:gd name="connsiteY29" fmla="*/ 243810 h 957488"/>
              <a:gd name="connsiteX30" fmla="*/ 2642839 w 2821259"/>
              <a:gd name="connsiteY30" fmla="*/ 188054 h 957488"/>
              <a:gd name="connsiteX31" fmla="*/ 2631688 w 2821259"/>
              <a:gd name="connsiteY31" fmla="*/ 154600 h 957488"/>
              <a:gd name="connsiteX32" fmla="*/ 2620537 w 2821259"/>
              <a:gd name="connsiteY32" fmla="*/ 109996 h 957488"/>
              <a:gd name="connsiteX33" fmla="*/ 2609386 w 2821259"/>
              <a:gd name="connsiteY33" fmla="*/ 9635 h 957488"/>
              <a:gd name="connsiteX34" fmla="*/ 2430966 w 2821259"/>
              <a:gd name="connsiteY34" fmla="*/ 20786 h 957488"/>
              <a:gd name="connsiteX35" fmla="*/ 2297151 w 2821259"/>
              <a:gd name="connsiteY35" fmla="*/ 31937 h 957488"/>
              <a:gd name="connsiteX36" fmla="*/ 1951464 w 2821259"/>
              <a:gd name="connsiteY36" fmla="*/ 65391 h 957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2821259" h="957488">
                <a:moveTo>
                  <a:pt x="1951464" y="65391"/>
                </a:moveTo>
                <a:cubicBezTo>
                  <a:pt x="1800923" y="70967"/>
                  <a:pt x="1880671" y="83760"/>
                  <a:pt x="1393903" y="65391"/>
                </a:cubicBezTo>
                <a:cubicBezTo>
                  <a:pt x="1363956" y="64261"/>
                  <a:pt x="1334478" y="57549"/>
                  <a:pt x="1304693" y="54239"/>
                </a:cubicBezTo>
                <a:cubicBezTo>
                  <a:pt x="1158017" y="37941"/>
                  <a:pt x="1238084" y="52068"/>
                  <a:pt x="1137425" y="31937"/>
                </a:cubicBezTo>
                <a:lnTo>
                  <a:pt x="390293" y="43088"/>
                </a:lnTo>
                <a:cubicBezTo>
                  <a:pt x="367692" y="43707"/>
                  <a:pt x="345959" y="52949"/>
                  <a:pt x="323386" y="54239"/>
                </a:cubicBezTo>
                <a:cubicBezTo>
                  <a:pt x="215702" y="60393"/>
                  <a:pt x="107795" y="61674"/>
                  <a:pt x="0" y="65391"/>
                </a:cubicBezTo>
                <a:cubicBezTo>
                  <a:pt x="3717" y="124864"/>
                  <a:pt x="5756" y="184466"/>
                  <a:pt x="11151" y="243810"/>
                </a:cubicBezTo>
                <a:cubicBezTo>
                  <a:pt x="13198" y="266327"/>
                  <a:pt x="22303" y="288108"/>
                  <a:pt x="22303" y="310718"/>
                </a:cubicBezTo>
                <a:cubicBezTo>
                  <a:pt x="22303" y="407433"/>
                  <a:pt x="14868" y="504005"/>
                  <a:pt x="11151" y="600649"/>
                </a:cubicBezTo>
                <a:cubicBezTo>
                  <a:pt x="18585" y="708444"/>
                  <a:pt x="-28509" y="835516"/>
                  <a:pt x="33454" y="924035"/>
                </a:cubicBezTo>
                <a:cubicBezTo>
                  <a:pt x="74010" y="981973"/>
                  <a:pt x="174605" y="935186"/>
                  <a:pt x="245327" y="935186"/>
                </a:cubicBezTo>
                <a:cubicBezTo>
                  <a:pt x="412637" y="935186"/>
                  <a:pt x="579864" y="927752"/>
                  <a:pt x="747132" y="924035"/>
                </a:cubicBezTo>
                <a:cubicBezTo>
                  <a:pt x="769434" y="920318"/>
                  <a:pt x="791429" y="912883"/>
                  <a:pt x="814039" y="912883"/>
                </a:cubicBezTo>
                <a:cubicBezTo>
                  <a:pt x="880754" y="912883"/>
                  <a:pt x="1021579" y="921454"/>
                  <a:pt x="1103971" y="935186"/>
                </a:cubicBezTo>
                <a:cubicBezTo>
                  <a:pt x="1119088" y="937706"/>
                  <a:pt x="1133385" y="944312"/>
                  <a:pt x="1148576" y="946337"/>
                </a:cubicBezTo>
                <a:cubicBezTo>
                  <a:pt x="1189272" y="951763"/>
                  <a:pt x="1230351" y="953771"/>
                  <a:pt x="1271239" y="957488"/>
                </a:cubicBezTo>
                <a:lnTo>
                  <a:pt x="2152186" y="946337"/>
                </a:lnTo>
                <a:cubicBezTo>
                  <a:pt x="2205913" y="945169"/>
                  <a:pt x="2347963" y="930105"/>
                  <a:pt x="2408664" y="924035"/>
                </a:cubicBezTo>
                <a:cubicBezTo>
                  <a:pt x="2435937" y="910398"/>
                  <a:pt x="2457188" y="897144"/>
                  <a:pt x="2486722" y="890581"/>
                </a:cubicBezTo>
                <a:cubicBezTo>
                  <a:pt x="2508794" y="885676"/>
                  <a:pt x="2531327" y="883147"/>
                  <a:pt x="2553630" y="879430"/>
                </a:cubicBezTo>
                <a:lnTo>
                  <a:pt x="2653991" y="845976"/>
                </a:lnTo>
                <a:cubicBezTo>
                  <a:pt x="2653995" y="845975"/>
                  <a:pt x="2720895" y="823675"/>
                  <a:pt x="2720898" y="823674"/>
                </a:cubicBezTo>
                <a:cubicBezTo>
                  <a:pt x="2791682" y="809516"/>
                  <a:pt x="2758266" y="817119"/>
                  <a:pt x="2821259" y="801371"/>
                </a:cubicBezTo>
                <a:cubicBezTo>
                  <a:pt x="2813825" y="764200"/>
                  <a:pt x="2809652" y="726226"/>
                  <a:pt x="2798956" y="689859"/>
                </a:cubicBezTo>
                <a:cubicBezTo>
                  <a:pt x="2790968" y="662701"/>
                  <a:pt x="2775665" y="638222"/>
                  <a:pt x="2765503" y="611800"/>
                </a:cubicBezTo>
                <a:cubicBezTo>
                  <a:pt x="2757064" y="589858"/>
                  <a:pt x="2751234" y="566986"/>
                  <a:pt x="2743200" y="544893"/>
                </a:cubicBezTo>
                <a:cubicBezTo>
                  <a:pt x="2736359" y="526081"/>
                  <a:pt x="2726056" y="508478"/>
                  <a:pt x="2720898" y="489137"/>
                </a:cubicBezTo>
                <a:cubicBezTo>
                  <a:pt x="2711131" y="452510"/>
                  <a:pt x="2710582" y="413587"/>
                  <a:pt x="2698595" y="377625"/>
                </a:cubicBezTo>
                <a:cubicBezTo>
                  <a:pt x="2683727" y="333020"/>
                  <a:pt x="2663213" y="289915"/>
                  <a:pt x="2653991" y="243810"/>
                </a:cubicBezTo>
                <a:cubicBezTo>
                  <a:pt x="2650274" y="225225"/>
                  <a:pt x="2647436" y="206442"/>
                  <a:pt x="2642839" y="188054"/>
                </a:cubicBezTo>
                <a:cubicBezTo>
                  <a:pt x="2639988" y="176650"/>
                  <a:pt x="2634917" y="165902"/>
                  <a:pt x="2631688" y="154600"/>
                </a:cubicBezTo>
                <a:cubicBezTo>
                  <a:pt x="2627478" y="139864"/>
                  <a:pt x="2624254" y="124864"/>
                  <a:pt x="2620537" y="109996"/>
                </a:cubicBezTo>
                <a:cubicBezTo>
                  <a:pt x="2616820" y="76542"/>
                  <a:pt x="2639842" y="23967"/>
                  <a:pt x="2609386" y="9635"/>
                </a:cubicBezTo>
                <a:cubicBezTo>
                  <a:pt x="2555468" y="-15738"/>
                  <a:pt x="2490404" y="16541"/>
                  <a:pt x="2430966" y="20786"/>
                </a:cubicBezTo>
                <a:cubicBezTo>
                  <a:pt x="2386320" y="23975"/>
                  <a:pt x="2341818" y="29055"/>
                  <a:pt x="2297151" y="31937"/>
                </a:cubicBezTo>
                <a:cubicBezTo>
                  <a:pt x="2100082" y="44651"/>
                  <a:pt x="2102005" y="59815"/>
                  <a:pt x="1951464" y="65391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 26"/>
          <p:cNvSpPr/>
          <p:nvPr/>
        </p:nvSpPr>
        <p:spPr>
          <a:xfrm>
            <a:off x="3124200" y="1600200"/>
            <a:ext cx="2509025" cy="957488"/>
          </a:xfrm>
          <a:custGeom>
            <a:avLst/>
            <a:gdLst>
              <a:gd name="connsiteX0" fmla="*/ 1951464 w 2821259"/>
              <a:gd name="connsiteY0" fmla="*/ 65391 h 957488"/>
              <a:gd name="connsiteX1" fmla="*/ 1393903 w 2821259"/>
              <a:gd name="connsiteY1" fmla="*/ 65391 h 957488"/>
              <a:gd name="connsiteX2" fmla="*/ 1304693 w 2821259"/>
              <a:gd name="connsiteY2" fmla="*/ 54239 h 957488"/>
              <a:gd name="connsiteX3" fmla="*/ 1137425 w 2821259"/>
              <a:gd name="connsiteY3" fmla="*/ 31937 h 957488"/>
              <a:gd name="connsiteX4" fmla="*/ 390293 w 2821259"/>
              <a:gd name="connsiteY4" fmla="*/ 43088 h 957488"/>
              <a:gd name="connsiteX5" fmla="*/ 323386 w 2821259"/>
              <a:gd name="connsiteY5" fmla="*/ 54239 h 957488"/>
              <a:gd name="connsiteX6" fmla="*/ 0 w 2821259"/>
              <a:gd name="connsiteY6" fmla="*/ 65391 h 957488"/>
              <a:gd name="connsiteX7" fmla="*/ 11151 w 2821259"/>
              <a:gd name="connsiteY7" fmla="*/ 243810 h 957488"/>
              <a:gd name="connsiteX8" fmla="*/ 22303 w 2821259"/>
              <a:gd name="connsiteY8" fmla="*/ 310718 h 957488"/>
              <a:gd name="connsiteX9" fmla="*/ 11151 w 2821259"/>
              <a:gd name="connsiteY9" fmla="*/ 600649 h 957488"/>
              <a:gd name="connsiteX10" fmla="*/ 33454 w 2821259"/>
              <a:gd name="connsiteY10" fmla="*/ 924035 h 957488"/>
              <a:gd name="connsiteX11" fmla="*/ 245327 w 2821259"/>
              <a:gd name="connsiteY11" fmla="*/ 935186 h 957488"/>
              <a:gd name="connsiteX12" fmla="*/ 747132 w 2821259"/>
              <a:gd name="connsiteY12" fmla="*/ 924035 h 957488"/>
              <a:gd name="connsiteX13" fmla="*/ 814039 w 2821259"/>
              <a:gd name="connsiteY13" fmla="*/ 912883 h 957488"/>
              <a:gd name="connsiteX14" fmla="*/ 1103971 w 2821259"/>
              <a:gd name="connsiteY14" fmla="*/ 935186 h 957488"/>
              <a:gd name="connsiteX15" fmla="*/ 1148576 w 2821259"/>
              <a:gd name="connsiteY15" fmla="*/ 946337 h 957488"/>
              <a:gd name="connsiteX16" fmla="*/ 1271239 w 2821259"/>
              <a:gd name="connsiteY16" fmla="*/ 957488 h 957488"/>
              <a:gd name="connsiteX17" fmla="*/ 2152186 w 2821259"/>
              <a:gd name="connsiteY17" fmla="*/ 946337 h 957488"/>
              <a:gd name="connsiteX18" fmla="*/ 2408664 w 2821259"/>
              <a:gd name="connsiteY18" fmla="*/ 924035 h 957488"/>
              <a:gd name="connsiteX19" fmla="*/ 2486722 w 2821259"/>
              <a:gd name="connsiteY19" fmla="*/ 890581 h 957488"/>
              <a:gd name="connsiteX20" fmla="*/ 2553630 w 2821259"/>
              <a:gd name="connsiteY20" fmla="*/ 879430 h 957488"/>
              <a:gd name="connsiteX21" fmla="*/ 2653991 w 2821259"/>
              <a:gd name="connsiteY21" fmla="*/ 845976 h 957488"/>
              <a:gd name="connsiteX22" fmla="*/ 2720898 w 2821259"/>
              <a:gd name="connsiteY22" fmla="*/ 823674 h 957488"/>
              <a:gd name="connsiteX23" fmla="*/ 2821259 w 2821259"/>
              <a:gd name="connsiteY23" fmla="*/ 801371 h 957488"/>
              <a:gd name="connsiteX24" fmla="*/ 2798956 w 2821259"/>
              <a:gd name="connsiteY24" fmla="*/ 689859 h 957488"/>
              <a:gd name="connsiteX25" fmla="*/ 2765503 w 2821259"/>
              <a:gd name="connsiteY25" fmla="*/ 611800 h 957488"/>
              <a:gd name="connsiteX26" fmla="*/ 2743200 w 2821259"/>
              <a:gd name="connsiteY26" fmla="*/ 544893 h 957488"/>
              <a:gd name="connsiteX27" fmla="*/ 2720898 w 2821259"/>
              <a:gd name="connsiteY27" fmla="*/ 489137 h 957488"/>
              <a:gd name="connsiteX28" fmla="*/ 2698595 w 2821259"/>
              <a:gd name="connsiteY28" fmla="*/ 377625 h 957488"/>
              <a:gd name="connsiteX29" fmla="*/ 2653991 w 2821259"/>
              <a:gd name="connsiteY29" fmla="*/ 243810 h 957488"/>
              <a:gd name="connsiteX30" fmla="*/ 2642839 w 2821259"/>
              <a:gd name="connsiteY30" fmla="*/ 188054 h 957488"/>
              <a:gd name="connsiteX31" fmla="*/ 2631688 w 2821259"/>
              <a:gd name="connsiteY31" fmla="*/ 154600 h 957488"/>
              <a:gd name="connsiteX32" fmla="*/ 2620537 w 2821259"/>
              <a:gd name="connsiteY32" fmla="*/ 109996 h 957488"/>
              <a:gd name="connsiteX33" fmla="*/ 2609386 w 2821259"/>
              <a:gd name="connsiteY33" fmla="*/ 9635 h 957488"/>
              <a:gd name="connsiteX34" fmla="*/ 2430966 w 2821259"/>
              <a:gd name="connsiteY34" fmla="*/ 20786 h 957488"/>
              <a:gd name="connsiteX35" fmla="*/ 2297151 w 2821259"/>
              <a:gd name="connsiteY35" fmla="*/ 31937 h 957488"/>
              <a:gd name="connsiteX36" fmla="*/ 1951464 w 2821259"/>
              <a:gd name="connsiteY36" fmla="*/ 65391 h 957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2821259" h="957488">
                <a:moveTo>
                  <a:pt x="1951464" y="65391"/>
                </a:moveTo>
                <a:cubicBezTo>
                  <a:pt x="1800923" y="70967"/>
                  <a:pt x="1880671" y="83760"/>
                  <a:pt x="1393903" y="65391"/>
                </a:cubicBezTo>
                <a:cubicBezTo>
                  <a:pt x="1363956" y="64261"/>
                  <a:pt x="1334478" y="57549"/>
                  <a:pt x="1304693" y="54239"/>
                </a:cubicBezTo>
                <a:cubicBezTo>
                  <a:pt x="1158017" y="37941"/>
                  <a:pt x="1238084" y="52068"/>
                  <a:pt x="1137425" y="31937"/>
                </a:cubicBezTo>
                <a:lnTo>
                  <a:pt x="390293" y="43088"/>
                </a:lnTo>
                <a:cubicBezTo>
                  <a:pt x="367692" y="43707"/>
                  <a:pt x="345959" y="52949"/>
                  <a:pt x="323386" y="54239"/>
                </a:cubicBezTo>
                <a:cubicBezTo>
                  <a:pt x="215702" y="60393"/>
                  <a:pt x="107795" y="61674"/>
                  <a:pt x="0" y="65391"/>
                </a:cubicBezTo>
                <a:cubicBezTo>
                  <a:pt x="3717" y="124864"/>
                  <a:pt x="5756" y="184466"/>
                  <a:pt x="11151" y="243810"/>
                </a:cubicBezTo>
                <a:cubicBezTo>
                  <a:pt x="13198" y="266327"/>
                  <a:pt x="22303" y="288108"/>
                  <a:pt x="22303" y="310718"/>
                </a:cubicBezTo>
                <a:cubicBezTo>
                  <a:pt x="22303" y="407433"/>
                  <a:pt x="14868" y="504005"/>
                  <a:pt x="11151" y="600649"/>
                </a:cubicBezTo>
                <a:cubicBezTo>
                  <a:pt x="18585" y="708444"/>
                  <a:pt x="-28509" y="835516"/>
                  <a:pt x="33454" y="924035"/>
                </a:cubicBezTo>
                <a:cubicBezTo>
                  <a:pt x="74010" y="981973"/>
                  <a:pt x="174605" y="935186"/>
                  <a:pt x="245327" y="935186"/>
                </a:cubicBezTo>
                <a:cubicBezTo>
                  <a:pt x="412637" y="935186"/>
                  <a:pt x="579864" y="927752"/>
                  <a:pt x="747132" y="924035"/>
                </a:cubicBezTo>
                <a:cubicBezTo>
                  <a:pt x="769434" y="920318"/>
                  <a:pt x="791429" y="912883"/>
                  <a:pt x="814039" y="912883"/>
                </a:cubicBezTo>
                <a:cubicBezTo>
                  <a:pt x="880754" y="912883"/>
                  <a:pt x="1021579" y="921454"/>
                  <a:pt x="1103971" y="935186"/>
                </a:cubicBezTo>
                <a:cubicBezTo>
                  <a:pt x="1119088" y="937706"/>
                  <a:pt x="1133385" y="944312"/>
                  <a:pt x="1148576" y="946337"/>
                </a:cubicBezTo>
                <a:cubicBezTo>
                  <a:pt x="1189272" y="951763"/>
                  <a:pt x="1230351" y="953771"/>
                  <a:pt x="1271239" y="957488"/>
                </a:cubicBezTo>
                <a:lnTo>
                  <a:pt x="2152186" y="946337"/>
                </a:lnTo>
                <a:cubicBezTo>
                  <a:pt x="2205913" y="945169"/>
                  <a:pt x="2347963" y="930105"/>
                  <a:pt x="2408664" y="924035"/>
                </a:cubicBezTo>
                <a:cubicBezTo>
                  <a:pt x="2435937" y="910398"/>
                  <a:pt x="2457188" y="897144"/>
                  <a:pt x="2486722" y="890581"/>
                </a:cubicBezTo>
                <a:cubicBezTo>
                  <a:pt x="2508794" y="885676"/>
                  <a:pt x="2531327" y="883147"/>
                  <a:pt x="2553630" y="879430"/>
                </a:cubicBezTo>
                <a:lnTo>
                  <a:pt x="2653991" y="845976"/>
                </a:lnTo>
                <a:cubicBezTo>
                  <a:pt x="2653995" y="845975"/>
                  <a:pt x="2720895" y="823675"/>
                  <a:pt x="2720898" y="823674"/>
                </a:cubicBezTo>
                <a:cubicBezTo>
                  <a:pt x="2791682" y="809516"/>
                  <a:pt x="2758266" y="817119"/>
                  <a:pt x="2821259" y="801371"/>
                </a:cubicBezTo>
                <a:cubicBezTo>
                  <a:pt x="2813825" y="764200"/>
                  <a:pt x="2809652" y="726226"/>
                  <a:pt x="2798956" y="689859"/>
                </a:cubicBezTo>
                <a:cubicBezTo>
                  <a:pt x="2790968" y="662701"/>
                  <a:pt x="2775665" y="638222"/>
                  <a:pt x="2765503" y="611800"/>
                </a:cubicBezTo>
                <a:cubicBezTo>
                  <a:pt x="2757064" y="589858"/>
                  <a:pt x="2751234" y="566986"/>
                  <a:pt x="2743200" y="544893"/>
                </a:cubicBezTo>
                <a:cubicBezTo>
                  <a:pt x="2736359" y="526081"/>
                  <a:pt x="2726056" y="508478"/>
                  <a:pt x="2720898" y="489137"/>
                </a:cubicBezTo>
                <a:cubicBezTo>
                  <a:pt x="2711131" y="452510"/>
                  <a:pt x="2710582" y="413587"/>
                  <a:pt x="2698595" y="377625"/>
                </a:cubicBezTo>
                <a:cubicBezTo>
                  <a:pt x="2683727" y="333020"/>
                  <a:pt x="2663213" y="289915"/>
                  <a:pt x="2653991" y="243810"/>
                </a:cubicBezTo>
                <a:cubicBezTo>
                  <a:pt x="2650274" y="225225"/>
                  <a:pt x="2647436" y="206442"/>
                  <a:pt x="2642839" y="188054"/>
                </a:cubicBezTo>
                <a:cubicBezTo>
                  <a:pt x="2639988" y="176650"/>
                  <a:pt x="2634917" y="165902"/>
                  <a:pt x="2631688" y="154600"/>
                </a:cubicBezTo>
                <a:cubicBezTo>
                  <a:pt x="2627478" y="139864"/>
                  <a:pt x="2624254" y="124864"/>
                  <a:pt x="2620537" y="109996"/>
                </a:cubicBezTo>
                <a:cubicBezTo>
                  <a:pt x="2616820" y="76542"/>
                  <a:pt x="2639842" y="23967"/>
                  <a:pt x="2609386" y="9635"/>
                </a:cubicBezTo>
                <a:cubicBezTo>
                  <a:pt x="2555468" y="-15738"/>
                  <a:pt x="2490404" y="16541"/>
                  <a:pt x="2430966" y="20786"/>
                </a:cubicBezTo>
                <a:cubicBezTo>
                  <a:pt x="2386320" y="23975"/>
                  <a:pt x="2341818" y="29055"/>
                  <a:pt x="2297151" y="31937"/>
                </a:cubicBezTo>
                <a:cubicBezTo>
                  <a:pt x="2100082" y="44651"/>
                  <a:pt x="2102005" y="59815"/>
                  <a:pt x="1951464" y="65391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3652026" y="1836574"/>
            <a:ext cx="12459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Program</a:t>
            </a:r>
            <a:endParaRPr lang="en-US" sz="2400" dirty="0"/>
          </a:p>
        </p:txBody>
      </p:sp>
      <p:sp>
        <p:nvSpPr>
          <p:cNvPr id="29" name="Freeform 28"/>
          <p:cNvSpPr/>
          <p:nvPr/>
        </p:nvSpPr>
        <p:spPr>
          <a:xfrm>
            <a:off x="1744673" y="2650612"/>
            <a:ext cx="1918502" cy="579864"/>
          </a:xfrm>
          <a:custGeom>
            <a:avLst/>
            <a:gdLst>
              <a:gd name="connsiteX0" fmla="*/ 1918502 w 1918502"/>
              <a:gd name="connsiteY0" fmla="*/ 0 h 579864"/>
              <a:gd name="connsiteX1" fmla="*/ 1873897 w 1918502"/>
              <a:gd name="connsiteY1" fmla="*/ 22303 h 579864"/>
              <a:gd name="connsiteX2" fmla="*/ 1806990 w 1918502"/>
              <a:gd name="connsiteY2" fmla="*/ 44605 h 579864"/>
              <a:gd name="connsiteX3" fmla="*/ 1695478 w 1918502"/>
              <a:gd name="connsiteY3" fmla="*/ 89210 h 579864"/>
              <a:gd name="connsiteX4" fmla="*/ 1639721 w 1918502"/>
              <a:gd name="connsiteY4" fmla="*/ 100361 h 579864"/>
              <a:gd name="connsiteX5" fmla="*/ 1606268 w 1918502"/>
              <a:gd name="connsiteY5" fmla="*/ 111513 h 579864"/>
              <a:gd name="connsiteX6" fmla="*/ 1572814 w 1918502"/>
              <a:gd name="connsiteY6" fmla="*/ 133815 h 579864"/>
              <a:gd name="connsiteX7" fmla="*/ 1494756 w 1918502"/>
              <a:gd name="connsiteY7" fmla="*/ 144966 h 579864"/>
              <a:gd name="connsiteX8" fmla="*/ 1439000 w 1918502"/>
              <a:gd name="connsiteY8" fmla="*/ 156118 h 579864"/>
              <a:gd name="connsiteX9" fmla="*/ 1294034 w 1918502"/>
              <a:gd name="connsiteY9" fmla="*/ 189571 h 579864"/>
              <a:gd name="connsiteX10" fmla="*/ 624961 w 1918502"/>
              <a:gd name="connsiteY10" fmla="*/ 200722 h 579864"/>
              <a:gd name="connsiteX11" fmla="*/ 535751 w 1918502"/>
              <a:gd name="connsiteY11" fmla="*/ 223025 h 579864"/>
              <a:gd name="connsiteX12" fmla="*/ 491146 w 1918502"/>
              <a:gd name="connsiteY12" fmla="*/ 245327 h 579864"/>
              <a:gd name="connsiteX13" fmla="*/ 457692 w 1918502"/>
              <a:gd name="connsiteY13" fmla="*/ 256479 h 579864"/>
              <a:gd name="connsiteX14" fmla="*/ 379634 w 1918502"/>
              <a:gd name="connsiteY14" fmla="*/ 289932 h 579864"/>
              <a:gd name="connsiteX15" fmla="*/ 357331 w 1918502"/>
              <a:gd name="connsiteY15" fmla="*/ 323386 h 579864"/>
              <a:gd name="connsiteX16" fmla="*/ 323878 w 1918502"/>
              <a:gd name="connsiteY16" fmla="*/ 334537 h 579864"/>
              <a:gd name="connsiteX17" fmla="*/ 234668 w 1918502"/>
              <a:gd name="connsiteY17" fmla="*/ 379142 h 579864"/>
              <a:gd name="connsiteX18" fmla="*/ 190063 w 1918502"/>
              <a:gd name="connsiteY18" fmla="*/ 423747 h 579864"/>
              <a:gd name="connsiteX19" fmla="*/ 156609 w 1918502"/>
              <a:gd name="connsiteY19" fmla="*/ 446049 h 579864"/>
              <a:gd name="connsiteX20" fmla="*/ 112004 w 1918502"/>
              <a:gd name="connsiteY20" fmla="*/ 490654 h 579864"/>
              <a:gd name="connsiteX21" fmla="*/ 78551 w 1918502"/>
              <a:gd name="connsiteY21" fmla="*/ 557561 h 579864"/>
              <a:gd name="connsiteX22" fmla="*/ 56248 w 1918502"/>
              <a:gd name="connsiteY22" fmla="*/ 490654 h 579864"/>
              <a:gd name="connsiteX23" fmla="*/ 45097 w 1918502"/>
              <a:gd name="connsiteY23" fmla="*/ 457200 h 579864"/>
              <a:gd name="connsiteX24" fmla="*/ 33946 w 1918502"/>
              <a:gd name="connsiteY24" fmla="*/ 423747 h 579864"/>
              <a:gd name="connsiteX25" fmla="*/ 22795 w 1918502"/>
              <a:gd name="connsiteY25" fmla="*/ 367991 h 579864"/>
              <a:gd name="connsiteX26" fmla="*/ 492 w 1918502"/>
              <a:gd name="connsiteY26" fmla="*/ 301083 h 579864"/>
              <a:gd name="connsiteX27" fmla="*/ 33946 w 1918502"/>
              <a:gd name="connsiteY27" fmla="*/ 434898 h 579864"/>
              <a:gd name="connsiteX28" fmla="*/ 56248 w 1918502"/>
              <a:gd name="connsiteY28" fmla="*/ 479503 h 579864"/>
              <a:gd name="connsiteX29" fmla="*/ 78551 w 1918502"/>
              <a:gd name="connsiteY29" fmla="*/ 557561 h 579864"/>
              <a:gd name="connsiteX30" fmla="*/ 100853 w 1918502"/>
              <a:gd name="connsiteY30" fmla="*/ 579864 h 579864"/>
              <a:gd name="connsiteX31" fmla="*/ 301575 w 1918502"/>
              <a:gd name="connsiteY31" fmla="*/ 568713 h 5798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918502" h="579864">
                <a:moveTo>
                  <a:pt x="1918502" y="0"/>
                </a:moveTo>
                <a:cubicBezTo>
                  <a:pt x="1903634" y="7434"/>
                  <a:pt x="1889331" y="16129"/>
                  <a:pt x="1873897" y="22303"/>
                </a:cubicBezTo>
                <a:cubicBezTo>
                  <a:pt x="1852070" y="31034"/>
                  <a:pt x="1828017" y="34091"/>
                  <a:pt x="1806990" y="44605"/>
                </a:cubicBezTo>
                <a:cubicBezTo>
                  <a:pt x="1767340" y="64430"/>
                  <a:pt x="1741412" y="80024"/>
                  <a:pt x="1695478" y="89210"/>
                </a:cubicBezTo>
                <a:cubicBezTo>
                  <a:pt x="1676892" y="92927"/>
                  <a:pt x="1658109" y="95764"/>
                  <a:pt x="1639721" y="100361"/>
                </a:cubicBezTo>
                <a:cubicBezTo>
                  <a:pt x="1628318" y="103212"/>
                  <a:pt x="1616781" y="106256"/>
                  <a:pt x="1606268" y="111513"/>
                </a:cubicBezTo>
                <a:cubicBezTo>
                  <a:pt x="1594281" y="117507"/>
                  <a:pt x="1585651" y="129964"/>
                  <a:pt x="1572814" y="133815"/>
                </a:cubicBezTo>
                <a:cubicBezTo>
                  <a:pt x="1547639" y="141367"/>
                  <a:pt x="1520682" y="140645"/>
                  <a:pt x="1494756" y="144966"/>
                </a:cubicBezTo>
                <a:cubicBezTo>
                  <a:pt x="1476060" y="148082"/>
                  <a:pt x="1457388" y="151521"/>
                  <a:pt x="1439000" y="156118"/>
                </a:cubicBezTo>
                <a:cubicBezTo>
                  <a:pt x="1374774" y="172175"/>
                  <a:pt x="1400335" y="187799"/>
                  <a:pt x="1294034" y="189571"/>
                </a:cubicBezTo>
                <a:lnTo>
                  <a:pt x="624961" y="200722"/>
                </a:lnTo>
                <a:cubicBezTo>
                  <a:pt x="592236" y="207267"/>
                  <a:pt x="565754" y="210167"/>
                  <a:pt x="535751" y="223025"/>
                </a:cubicBezTo>
                <a:cubicBezTo>
                  <a:pt x="520472" y="229573"/>
                  <a:pt x="506425" y="238779"/>
                  <a:pt x="491146" y="245327"/>
                </a:cubicBezTo>
                <a:cubicBezTo>
                  <a:pt x="480342" y="249957"/>
                  <a:pt x="468496" y="251849"/>
                  <a:pt x="457692" y="256479"/>
                </a:cubicBezTo>
                <a:cubicBezTo>
                  <a:pt x="361243" y="297814"/>
                  <a:pt x="458082" y="263783"/>
                  <a:pt x="379634" y="289932"/>
                </a:cubicBezTo>
                <a:cubicBezTo>
                  <a:pt x="372200" y="301083"/>
                  <a:pt x="367796" y="315014"/>
                  <a:pt x="357331" y="323386"/>
                </a:cubicBezTo>
                <a:cubicBezTo>
                  <a:pt x="348153" y="330729"/>
                  <a:pt x="334579" y="329673"/>
                  <a:pt x="323878" y="334537"/>
                </a:cubicBezTo>
                <a:cubicBezTo>
                  <a:pt x="293611" y="348295"/>
                  <a:pt x="258177" y="355633"/>
                  <a:pt x="234668" y="379142"/>
                </a:cubicBezTo>
                <a:cubicBezTo>
                  <a:pt x="219800" y="394010"/>
                  <a:pt x="207559" y="412084"/>
                  <a:pt x="190063" y="423747"/>
                </a:cubicBezTo>
                <a:cubicBezTo>
                  <a:pt x="178912" y="431181"/>
                  <a:pt x="166785" y="437327"/>
                  <a:pt x="156609" y="446049"/>
                </a:cubicBezTo>
                <a:cubicBezTo>
                  <a:pt x="140644" y="459733"/>
                  <a:pt x="112004" y="490654"/>
                  <a:pt x="112004" y="490654"/>
                </a:cubicBezTo>
                <a:cubicBezTo>
                  <a:pt x="111782" y="491319"/>
                  <a:pt x="90080" y="566208"/>
                  <a:pt x="78551" y="557561"/>
                </a:cubicBezTo>
                <a:cubicBezTo>
                  <a:pt x="59744" y="543456"/>
                  <a:pt x="63682" y="512956"/>
                  <a:pt x="56248" y="490654"/>
                </a:cubicBezTo>
                <a:lnTo>
                  <a:pt x="45097" y="457200"/>
                </a:lnTo>
                <a:cubicBezTo>
                  <a:pt x="41380" y="446049"/>
                  <a:pt x="36251" y="435273"/>
                  <a:pt x="33946" y="423747"/>
                </a:cubicBezTo>
                <a:cubicBezTo>
                  <a:pt x="30229" y="405162"/>
                  <a:pt x="27782" y="386277"/>
                  <a:pt x="22795" y="367991"/>
                </a:cubicBezTo>
                <a:cubicBezTo>
                  <a:pt x="16609" y="345310"/>
                  <a:pt x="-3373" y="277894"/>
                  <a:pt x="492" y="301083"/>
                </a:cubicBezTo>
                <a:cubicBezTo>
                  <a:pt x="8427" y="348695"/>
                  <a:pt x="11855" y="390715"/>
                  <a:pt x="33946" y="434898"/>
                </a:cubicBezTo>
                <a:cubicBezTo>
                  <a:pt x="41380" y="449766"/>
                  <a:pt x="50411" y="463938"/>
                  <a:pt x="56248" y="479503"/>
                </a:cubicBezTo>
                <a:cubicBezTo>
                  <a:pt x="61107" y="492459"/>
                  <a:pt x="69567" y="542587"/>
                  <a:pt x="78551" y="557561"/>
                </a:cubicBezTo>
                <a:cubicBezTo>
                  <a:pt x="83960" y="566576"/>
                  <a:pt x="93419" y="572430"/>
                  <a:pt x="100853" y="579864"/>
                </a:cubicBezTo>
                <a:lnTo>
                  <a:pt x="301575" y="568713"/>
                </a:ln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 29"/>
          <p:cNvSpPr/>
          <p:nvPr/>
        </p:nvSpPr>
        <p:spPr>
          <a:xfrm>
            <a:off x="4274829" y="2728671"/>
            <a:ext cx="302746" cy="468351"/>
          </a:xfrm>
          <a:custGeom>
            <a:avLst/>
            <a:gdLst>
              <a:gd name="connsiteX0" fmla="*/ 135478 w 302746"/>
              <a:gd name="connsiteY0" fmla="*/ 0 h 468351"/>
              <a:gd name="connsiteX1" fmla="*/ 113175 w 302746"/>
              <a:gd name="connsiteY1" fmla="*/ 423746 h 468351"/>
              <a:gd name="connsiteX2" fmla="*/ 46268 w 302746"/>
              <a:gd name="connsiteY2" fmla="*/ 367990 h 468351"/>
              <a:gd name="connsiteX3" fmla="*/ 1663 w 302746"/>
              <a:gd name="connsiteY3" fmla="*/ 334537 h 468351"/>
              <a:gd name="connsiteX4" fmla="*/ 23965 w 302746"/>
              <a:gd name="connsiteY4" fmla="*/ 367990 h 468351"/>
              <a:gd name="connsiteX5" fmla="*/ 79722 w 302746"/>
              <a:gd name="connsiteY5" fmla="*/ 423746 h 468351"/>
              <a:gd name="connsiteX6" fmla="*/ 102024 w 302746"/>
              <a:gd name="connsiteY6" fmla="*/ 457200 h 468351"/>
              <a:gd name="connsiteX7" fmla="*/ 135478 w 302746"/>
              <a:gd name="connsiteY7" fmla="*/ 468351 h 468351"/>
              <a:gd name="connsiteX8" fmla="*/ 213536 w 302746"/>
              <a:gd name="connsiteY8" fmla="*/ 412595 h 468351"/>
              <a:gd name="connsiteX9" fmla="*/ 258141 w 302746"/>
              <a:gd name="connsiteY9" fmla="*/ 367990 h 468351"/>
              <a:gd name="connsiteX10" fmla="*/ 302746 w 302746"/>
              <a:gd name="connsiteY10" fmla="*/ 323385 h 468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02746" h="468351">
                <a:moveTo>
                  <a:pt x="135478" y="0"/>
                </a:moveTo>
                <a:cubicBezTo>
                  <a:pt x="128044" y="141249"/>
                  <a:pt x="146499" y="286283"/>
                  <a:pt x="113175" y="423746"/>
                </a:cubicBezTo>
                <a:cubicBezTo>
                  <a:pt x="106335" y="451960"/>
                  <a:pt x="68938" y="386126"/>
                  <a:pt x="46268" y="367990"/>
                </a:cubicBezTo>
                <a:cubicBezTo>
                  <a:pt x="31755" y="356380"/>
                  <a:pt x="-8646" y="319073"/>
                  <a:pt x="1663" y="334537"/>
                </a:cubicBezTo>
                <a:cubicBezTo>
                  <a:pt x="9097" y="345688"/>
                  <a:pt x="15140" y="357904"/>
                  <a:pt x="23965" y="367990"/>
                </a:cubicBezTo>
                <a:cubicBezTo>
                  <a:pt x="41273" y="387771"/>
                  <a:pt x="65143" y="401876"/>
                  <a:pt x="79722" y="423746"/>
                </a:cubicBezTo>
                <a:cubicBezTo>
                  <a:pt x="87156" y="434897"/>
                  <a:pt x="91559" y="448828"/>
                  <a:pt x="102024" y="457200"/>
                </a:cubicBezTo>
                <a:cubicBezTo>
                  <a:pt x="111203" y="464543"/>
                  <a:pt x="124327" y="464634"/>
                  <a:pt x="135478" y="468351"/>
                </a:cubicBezTo>
                <a:cubicBezTo>
                  <a:pt x="188880" y="450550"/>
                  <a:pt x="160618" y="465512"/>
                  <a:pt x="213536" y="412595"/>
                </a:cubicBezTo>
                <a:lnTo>
                  <a:pt x="258141" y="367990"/>
                </a:lnTo>
                <a:cubicBezTo>
                  <a:pt x="285055" y="327621"/>
                  <a:pt x="268457" y="340531"/>
                  <a:pt x="302746" y="323385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 30"/>
          <p:cNvSpPr/>
          <p:nvPr/>
        </p:nvSpPr>
        <p:spPr>
          <a:xfrm>
            <a:off x="4845204" y="2684066"/>
            <a:ext cx="2330721" cy="501805"/>
          </a:xfrm>
          <a:custGeom>
            <a:avLst/>
            <a:gdLst>
              <a:gd name="connsiteX0" fmla="*/ 0 w 2330721"/>
              <a:gd name="connsiteY0" fmla="*/ 0 h 501805"/>
              <a:gd name="connsiteX1" fmla="*/ 22303 w 2330721"/>
              <a:gd name="connsiteY1" fmla="*/ 44605 h 501805"/>
              <a:gd name="connsiteX2" fmla="*/ 55756 w 2330721"/>
              <a:gd name="connsiteY2" fmla="*/ 55756 h 501805"/>
              <a:gd name="connsiteX3" fmla="*/ 635620 w 2330721"/>
              <a:gd name="connsiteY3" fmla="*/ 133815 h 501805"/>
              <a:gd name="connsiteX4" fmla="*/ 1014761 w 2330721"/>
              <a:gd name="connsiteY4" fmla="*/ 167268 h 501805"/>
              <a:gd name="connsiteX5" fmla="*/ 1182030 w 2330721"/>
              <a:gd name="connsiteY5" fmla="*/ 189571 h 501805"/>
              <a:gd name="connsiteX6" fmla="*/ 1282390 w 2330721"/>
              <a:gd name="connsiteY6" fmla="*/ 211873 h 501805"/>
              <a:gd name="connsiteX7" fmla="*/ 1382751 w 2330721"/>
              <a:gd name="connsiteY7" fmla="*/ 245327 h 501805"/>
              <a:gd name="connsiteX8" fmla="*/ 1449659 w 2330721"/>
              <a:gd name="connsiteY8" fmla="*/ 256478 h 501805"/>
              <a:gd name="connsiteX9" fmla="*/ 1494264 w 2330721"/>
              <a:gd name="connsiteY9" fmla="*/ 267629 h 501805"/>
              <a:gd name="connsiteX10" fmla="*/ 1572322 w 2330721"/>
              <a:gd name="connsiteY10" fmla="*/ 278781 h 501805"/>
              <a:gd name="connsiteX11" fmla="*/ 1616927 w 2330721"/>
              <a:gd name="connsiteY11" fmla="*/ 289932 h 501805"/>
              <a:gd name="connsiteX12" fmla="*/ 1784195 w 2330721"/>
              <a:gd name="connsiteY12" fmla="*/ 312234 h 501805"/>
              <a:gd name="connsiteX13" fmla="*/ 1906859 w 2330721"/>
              <a:gd name="connsiteY13" fmla="*/ 334537 h 501805"/>
              <a:gd name="connsiteX14" fmla="*/ 1940312 w 2330721"/>
              <a:gd name="connsiteY14" fmla="*/ 345688 h 501805"/>
              <a:gd name="connsiteX15" fmla="*/ 1984917 w 2330721"/>
              <a:gd name="connsiteY15" fmla="*/ 356839 h 501805"/>
              <a:gd name="connsiteX16" fmla="*/ 2051825 w 2330721"/>
              <a:gd name="connsiteY16" fmla="*/ 379142 h 501805"/>
              <a:gd name="connsiteX17" fmla="*/ 2096430 w 2330721"/>
              <a:gd name="connsiteY17" fmla="*/ 390293 h 501805"/>
              <a:gd name="connsiteX18" fmla="*/ 2163337 w 2330721"/>
              <a:gd name="connsiteY18" fmla="*/ 412595 h 501805"/>
              <a:gd name="connsiteX19" fmla="*/ 2252547 w 2330721"/>
              <a:gd name="connsiteY19" fmla="*/ 434898 h 501805"/>
              <a:gd name="connsiteX20" fmla="*/ 2286000 w 2330721"/>
              <a:gd name="connsiteY20" fmla="*/ 457200 h 501805"/>
              <a:gd name="connsiteX21" fmla="*/ 2319454 w 2330721"/>
              <a:gd name="connsiteY21" fmla="*/ 356839 h 501805"/>
              <a:gd name="connsiteX22" fmla="*/ 2308303 w 2330721"/>
              <a:gd name="connsiteY22" fmla="*/ 345688 h 501805"/>
              <a:gd name="connsiteX23" fmla="*/ 2286000 w 2330721"/>
              <a:gd name="connsiteY23" fmla="*/ 423746 h 501805"/>
              <a:gd name="connsiteX24" fmla="*/ 2263698 w 2330721"/>
              <a:gd name="connsiteY24" fmla="*/ 501805 h 501805"/>
              <a:gd name="connsiteX25" fmla="*/ 2141034 w 2330721"/>
              <a:gd name="connsiteY25" fmla="*/ 490654 h 501805"/>
              <a:gd name="connsiteX26" fmla="*/ 2040673 w 2330721"/>
              <a:gd name="connsiteY26" fmla="*/ 468351 h 501805"/>
              <a:gd name="connsiteX27" fmla="*/ 1951464 w 2330721"/>
              <a:gd name="connsiteY27" fmla="*/ 457200 h 501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330721" h="501805">
                <a:moveTo>
                  <a:pt x="0" y="0"/>
                </a:moveTo>
                <a:cubicBezTo>
                  <a:pt x="7434" y="14868"/>
                  <a:pt x="10548" y="32850"/>
                  <a:pt x="22303" y="44605"/>
                </a:cubicBezTo>
                <a:cubicBezTo>
                  <a:pt x="30614" y="52916"/>
                  <a:pt x="44124" y="54064"/>
                  <a:pt x="55756" y="55756"/>
                </a:cubicBezTo>
                <a:cubicBezTo>
                  <a:pt x="248756" y="83829"/>
                  <a:pt x="441894" y="111289"/>
                  <a:pt x="635620" y="133815"/>
                </a:cubicBezTo>
                <a:cubicBezTo>
                  <a:pt x="761642" y="148469"/>
                  <a:pt x="888435" y="155517"/>
                  <a:pt x="1014761" y="167268"/>
                </a:cubicBezTo>
                <a:cubicBezTo>
                  <a:pt x="1087129" y="174000"/>
                  <a:pt x="1115820" y="177533"/>
                  <a:pt x="1182030" y="189571"/>
                </a:cubicBezTo>
                <a:cubicBezTo>
                  <a:pt x="1206885" y="194090"/>
                  <a:pt x="1256537" y="203918"/>
                  <a:pt x="1282390" y="211873"/>
                </a:cubicBezTo>
                <a:cubicBezTo>
                  <a:pt x="1316094" y="222244"/>
                  <a:pt x="1347967" y="239530"/>
                  <a:pt x="1382751" y="245327"/>
                </a:cubicBezTo>
                <a:cubicBezTo>
                  <a:pt x="1405054" y="249044"/>
                  <a:pt x="1427488" y="252044"/>
                  <a:pt x="1449659" y="256478"/>
                </a:cubicBezTo>
                <a:cubicBezTo>
                  <a:pt x="1464687" y="259484"/>
                  <a:pt x="1479185" y="264887"/>
                  <a:pt x="1494264" y="267629"/>
                </a:cubicBezTo>
                <a:cubicBezTo>
                  <a:pt x="1520124" y="272331"/>
                  <a:pt x="1546462" y="274079"/>
                  <a:pt x="1572322" y="278781"/>
                </a:cubicBezTo>
                <a:cubicBezTo>
                  <a:pt x="1587401" y="281523"/>
                  <a:pt x="1601899" y="286926"/>
                  <a:pt x="1616927" y="289932"/>
                </a:cubicBezTo>
                <a:cubicBezTo>
                  <a:pt x="1679496" y="302445"/>
                  <a:pt x="1717248" y="304796"/>
                  <a:pt x="1784195" y="312234"/>
                </a:cubicBezTo>
                <a:cubicBezTo>
                  <a:pt x="1916437" y="345294"/>
                  <a:pt x="1707062" y="294577"/>
                  <a:pt x="1906859" y="334537"/>
                </a:cubicBezTo>
                <a:cubicBezTo>
                  <a:pt x="1918385" y="336842"/>
                  <a:pt x="1929010" y="342459"/>
                  <a:pt x="1940312" y="345688"/>
                </a:cubicBezTo>
                <a:cubicBezTo>
                  <a:pt x="1955048" y="349898"/>
                  <a:pt x="1970237" y="352435"/>
                  <a:pt x="1984917" y="356839"/>
                </a:cubicBezTo>
                <a:cubicBezTo>
                  <a:pt x="2007435" y="363594"/>
                  <a:pt x="2029307" y="372387"/>
                  <a:pt x="2051825" y="379142"/>
                </a:cubicBezTo>
                <a:cubicBezTo>
                  <a:pt x="2066505" y="383546"/>
                  <a:pt x="2081750" y="385889"/>
                  <a:pt x="2096430" y="390293"/>
                </a:cubicBezTo>
                <a:cubicBezTo>
                  <a:pt x="2118947" y="397048"/>
                  <a:pt x="2140530" y="406893"/>
                  <a:pt x="2163337" y="412595"/>
                </a:cubicBezTo>
                <a:lnTo>
                  <a:pt x="2252547" y="434898"/>
                </a:lnTo>
                <a:cubicBezTo>
                  <a:pt x="2263698" y="442332"/>
                  <a:pt x="2273557" y="462177"/>
                  <a:pt x="2286000" y="457200"/>
                </a:cubicBezTo>
                <a:cubicBezTo>
                  <a:pt x="2306310" y="449076"/>
                  <a:pt x="2316980" y="367973"/>
                  <a:pt x="2319454" y="356839"/>
                </a:cubicBezTo>
                <a:cubicBezTo>
                  <a:pt x="2331455" y="302832"/>
                  <a:pt x="2341205" y="296333"/>
                  <a:pt x="2308303" y="345688"/>
                </a:cubicBezTo>
                <a:cubicBezTo>
                  <a:pt x="2273426" y="485185"/>
                  <a:pt x="2318006" y="311722"/>
                  <a:pt x="2286000" y="423746"/>
                </a:cubicBezTo>
                <a:cubicBezTo>
                  <a:pt x="2257994" y="521769"/>
                  <a:pt x="2290436" y="421588"/>
                  <a:pt x="2263698" y="501805"/>
                </a:cubicBezTo>
                <a:cubicBezTo>
                  <a:pt x="2222810" y="498088"/>
                  <a:pt x="2181774" y="495746"/>
                  <a:pt x="2141034" y="490654"/>
                </a:cubicBezTo>
                <a:cubicBezTo>
                  <a:pt x="2070186" y="481798"/>
                  <a:pt x="2103717" y="479814"/>
                  <a:pt x="2040673" y="468351"/>
                </a:cubicBezTo>
                <a:cubicBezTo>
                  <a:pt x="1976453" y="456674"/>
                  <a:pt x="1986421" y="457200"/>
                  <a:pt x="1951464" y="45720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 31"/>
          <p:cNvSpPr/>
          <p:nvPr/>
        </p:nvSpPr>
        <p:spPr>
          <a:xfrm>
            <a:off x="1386164" y="4390203"/>
            <a:ext cx="314396" cy="412595"/>
          </a:xfrm>
          <a:custGeom>
            <a:avLst/>
            <a:gdLst>
              <a:gd name="connsiteX0" fmla="*/ 158279 w 314396"/>
              <a:gd name="connsiteY0" fmla="*/ 0 h 412595"/>
              <a:gd name="connsiteX1" fmla="*/ 147128 w 314396"/>
              <a:gd name="connsiteY1" fmla="*/ 44605 h 412595"/>
              <a:gd name="connsiteX2" fmla="*/ 124826 w 314396"/>
              <a:gd name="connsiteY2" fmla="*/ 367990 h 412595"/>
              <a:gd name="connsiteX3" fmla="*/ 46767 w 314396"/>
              <a:gd name="connsiteY3" fmla="*/ 312234 h 412595"/>
              <a:gd name="connsiteX4" fmla="*/ 2162 w 314396"/>
              <a:gd name="connsiteY4" fmla="*/ 267629 h 412595"/>
              <a:gd name="connsiteX5" fmla="*/ 35616 w 314396"/>
              <a:gd name="connsiteY5" fmla="*/ 301083 h 412595"/>
              <a:gd name="connsiteX6" fmla="*/ 124826 w 314396"/>
              <a:gd name="connsiteY6" fmla="*/ 401444 h 412595"/>
              <a:gd name="connsiteX7" fmla="*/ 158279 w 314396"/>
              <a:gd name="connsiteY7" fmla="*/ 412595 h 412595"/>
              <a:gd name="connsiteX8" fmla="*/ 214035 w 314396"/>
              <a:gd name="connsiteY8" fmla="*/ 367990 h 412595"/>
              <a:gd name="connsiteX9" fmla="*/ 236338 w 314396"/>
              <a:gd name="connsiteY9" fmla="*/ 345688 h 412595"/>
              <a:gd name="connsiteX10" fmla="*/ 269791 w 314396"/>
              <a:gd name="connsiteY10" fmla="*/ 334536 h 412595"/>
              <a:gd name="connsiteX11" fmla="*/ 314396 w 314396"/>
              <a:gd name="connsiteY11" fmla="*/ 289931 h 412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14396" h="412595">
                <a:moveTo>
                  <a:pt x="158279" y="0"/>
                </a:moveTo>
                <a:cubicBezTo>
                  <a:pt x="154562" y="14868"/>
                  <a:pt x="148147" y="29313"/>
                  <a:pt x="147128" y="44605"/>
                </a:cubicBezTo>
                <a:cubicBezTo>
                  <a:pt x="124889" y="378190"/>
                  <a:pt x="167853" y="238906"/>
                  <a:pt x="124826" y="367990"/>
                </a:cubicBezTo>
                <a:cubicBezTo>
                  <a:pt x="71909" y="315073"/>
                  <a:pt x="100169" y="330034"/>
                  <a:pt x="46767" y="312234"/>
                </a:cubicBezTo>
                <a:lnTo>
                  <a:pt x="2162" y="267629"/>
                </a:lnTo>
                <a:cubicBezTo>
                  <a:pt x="-8989" y="256478"/>
                  <a:pt x="26154" y="288467"/>
                  <a:pt x="35616" y="301083"/>
                </a:cubicBezTo>
                <a:cubicBezTo>
                  <a:pt x="52361" y="323409"/>
                  <a:pt x="101860" y="393789"/>
                  <a:pt x="124826" y="401444"/>
                </a:cubicBezTo>
                <a:lnTo>
                  <a:pt x="158279" y="412595"/>
                </a:lnTo>
                <a:cubicBezTo>
                  <a:pt x="212126" y="358748"/>
                  <a:pt x="143705" y="424253"/>
                  <a:pt x="214035" y="367990"/>
                </a:cubicBezTo>
                <a:cubicBezTo>
                  <a:pt x="222245" y="361422"/>
                  <a:pt x="227323" y="351097"/>
                  <a:pt x="236338" y="345688"/>
                </a:cubicBezTo>
                <a:cubicBezTo>
                  <a:pt x="246417" y="339640"/>
                  <a:pt x="258640" y="338253"/>
                  <a:pt x="269791" y="334536"/>
                </a:cubicBezTo>
                <a:lnTo>
                  <a:pt x="314396" y="289931"/>
                </a:ln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 32"/>
          <p:cNvSpPr/>
          <p:nvPr/>
        </p:nvSpPr>
        <p:spPr>
          <a:xfrm>
            <a:off x="5975370" y="2870680"/>
            <a:ext cx="3045281" cy="1784195"/>
          </a:xfrm>
          <a:custGeom>
            <a:avLst/>
            <a:gdLst>
              <a:gd name="connsiteX0" fmla="*/ 1906859 w 3045281"/>
              <a:gd name="connsiteY0" fmla="*/ 111512 h 1784195"/>
              <a:gd name="connsiteX1" fmla="*/ 1728439 w 3045281"/>
              <a:gd name="connsiteY1" fmla="*/ 111512 h 1784195"/>
              <a:gd name="connsiteX2" fmla="*/ 1550020 w 3045281"/>
              <a:gd name="connsiteY2" fmla="*/ 44605 h 1784195"/>
              <a:gd name="connsiteX3" fmla="*/ 1427356 w 3045281"/>
              <a:gd name="connsiteY3" fmla="*/ 33454 h 1784195"/>
              <a:gd name="connsiteX4" fmla="*/ 1103971 w 3045281"/>
              <a:gd name="connsiteY4" fmla="*/ 0 h 1784195"/>
              <a:gd name="connsiteX5" fmla="*/ 724829 w 3045281"/>
              <a:gd name="connsiteY5" fmla="*/ 11151 h 1784195"/>
              <a:gd name="connsiteX6" fmla="*/ 624468 w 3045281"/>
              <a:gd name="connsiteY6" fmla="*/ 44605 h 1784195"/>
              <a:gd name="connsiteX7" fmla="*/ 468351 w 3045281"/>
              <a:gd name="connsiteY7" fmla="*/ 78059 h 1784195"/>
              <a:gd name="connsiteX8" fmla="*/ 356839 w 3045281"/>
              <a:gd name="connsiteY8" fmla="*/ 111512 h 1784195"/>
              <a:gd name="connsiteX9" fmla="*/ 323385 w 3045281"/>
              <a:gd name="connsiteY9" fmla="*/ 122664 h 1784195"/>
              <a:gd name="connsiteX10" fmla="*/ 289932 w 3045281"/>
              <a:gd name="connsiteY10" fmla="*/ 133815 h 1784195"/>
              <a:gd name="connsiteX11" fmla="*/ 223024 w 3045281"/>
              <a:gd name="connsiteY11" fmla="*/ 178420 h 1784195"/>
              <a:gd name="connsiteX12" fmla="*/ 178420 w 3045281"/>
              <a:gd name="connsiteY12" fmla="*/ 200722 h 1784195"/>
              <a:gd name="connsiteX13" fmla="*/ 122663 w 3045281"/>
              <a:gd name="connsiteY13" fmla="*/ 234176 h 1784195"/>
              <a:gd name="connsiteX14" fmla="*/ 78059 w 3045281"/>
              <a:gd name="connsiteY14" fmla="*/ 301083 h 1784195"/>
              <a:gd name="connsiteX15" fmla="*/ 55756 w 3045281"/>
              <a:gd name="connsiteY15" fmla="*/ 334537 h 1784195"/>
              <a:gd name="connsiteX16" fmla="*/ 44605 w 3045281"/>
              <a:gd name="connsiteY16" fmla="*/ 379142 h 1784195"/>
              <a:gd name="connsiteX17" fmla="*/ 22302 w 3045281"/>
              <a:gd name="connsiteY17" fmla="*/ 446049 h 1784195"/>
              <a:gd name="connsiteX18" fmla="*/ 0 w 3045281"/>
              <a:gd name="connsiteY18" fmla="*/ 524108 h 1784195"/>
              <a:gd name="connsiteX19" fmla="*/ 11151 w 3045281"/>
              <a:gd name="connsiteY19" fmla="*/ 903249 h 1784195"/>
              <a:gd name="connsiteX20" fmla="*/ 33454 w 3045281"/>
              <a:gd name="connsiteY20" fmla="*/ 1092820 h 1784195"/>
              <a:gd name="connsiteX21" fmla="*/ 66907 w 3045281"/>
              <a:gd name="connsiteY21" fmla="*/ 1248937 h 1784195"/>
              <a:gd name="connsiteX22" fmla="*/ 89210 w 3045281"/>
              <a:gd name="connsiteY22" fmla="*/ 1315844 h 1784195"/>
              <a:gd name="connsiteX23" fmla="*/ 100361 w 3045281"/>
              <a:gd name="connsiteY23" fmla="*/ 1349298 h 1784195"/>
              <a:gd name="connsiteX24" fmla="*/ 122663 w 3045281"/>
              <a:gd name="connsiteY24" fmla="*/ 1382751 h 1784195"/>
              <a:gd name="connsiteX25" fmla="*/ 156117 w 3045281"/>
              <a:gd name="connsiteY25" fmla="*/ 1460810 h 1784195"/>
              <a:gd name="connsiteX26" fmla="*/ 189571 w 3045281"/>
              <a:gd name="connsiteY26" fmla="*/ 1505415 h 1784195"/>
              <a:gd name="connsiteX27" fmla="*/ 211873 w 3045281"/>
              <a:gd name="connsiteY27" fmla="*/ 1538869 h 1784195"/>
              <a:gd name="connsiteX28" fmla="*/ 323385 w 3045281"/>
              <a:gd name="connsiteY28" fmla="*/ 1605776 h 1784195"/>
              <a:gd name="connsiteX29" fmla="*/ 390293 w 3045281"/>
              <a:gd name="connsiteY29" fmla="*/ 1628078 h 1784195"/>
              <a:gd name="connsiteX30" fmla="*/ 446049 w 3045281"/>
              <a:gd name="connsiteY30" fmla="*/ 1650381 h 1784195"/>
              <a:gd name="connsiteX31" fmla="*/ 557561 w 3045281"/>
              <a:gd name="connsiteY31" fmla="*/ 1672683 h 1784195"/>
              <a:gd name="connsiteX32" fmla="*/ 713678 w 3045281"/>
              <a:gd name="connsiteY32" fmla="*/ 1706137 h 1784195"/>
              <a:gd name="connsiteX33" fmla="*/ 758283 w 3045281"/>
              <a:gd name="connsiteY33" fmla="*/ 1717288 h 1784195"/>
              <a:gd name="connsiteX34" fmla="*/ 869795 w 3045281"/>
              <a:gd name="connsiteY34" fmla="*/ 1728439 h 1784195"/>
              <a:gd name="connsiteX35" fmla="*/ 1059366 w 3045281"/>
              <a:gd name="connsiteY35" fmla="*/ 1750742 h 1784195"/>
              <a:gd name="connsiteX36" fmla="*/ 1204332 w 3045281"/>
              <a:gd name="connsiteY36" fmla="*/ 1773044 h 1784195"/>
              <a:gd name="connsiteX37" fmla="*/ 1605776 w 3045281"/>
              <a:gd name="connsiteY37" fmla="*/ 1784195 h 1784195"/>
              <a:gd name="connsiteX38" fmla="*/ 2141034 w 3045281"/>
              <a:gd name="connsiteY38" fmla="*/ 1773044 h 1784195"/>
              <a:gd name="connsiteX39" fmla="*/ 2174488 w 3045281"/>
              <a:gd name="connsiteY39" fmla="*/ 1761893 h 1784195"/>
              <a:gd name="connsiteX40" fmla="*/ 2230244 w 3045281"/>
              <a:gd name="connsiteY40" fmla="*/ 1750742 h 1784195"/>
              <a:gd name="connsiteX41" fmla="*/ 2274849 w 3045281"/>
              <a:gd name="connsiteY41" fmla="*/ 1739591 h 1784195"/>
              <a:gd name="connsiteX42" fmla="*/ 2397512 w 3045281"/>
              <a:gd name="connsiteY42" fmla="*/ 1706137 h 1784195"/>
              <a:gd name="connsiteX43" fmla="*/ 2464420 w 3045281"/>
              <a:gd name="connsiteY43" fmla="*/ 1683834 h 1784195"/>
              <a:gd name="connsiteX44" fmla="*/ 2520176 w 3045281"/>
              <a:gd name="connsiteY44" fmla="*/ 1672683 h 1784195"/>
              <a:gd name="connsiteX45" fmla="*/ 2609385 w 3045281"/>
              <a:gd name="connsiteY45" fmla="*/ 1616927 h 1784195"/>
              <a:gd name="connsiteX46" fmla="*/ 2665142 w 3045281"/>
              <a:gd name="connsiteY46" fmla="*/ 1605776 h 1784195"/>
              <a:gd name="connsiteX47" fmla="*/ 2709746 w 3045281"/>
              <a:gd name="connsiteY47" fmla="*/ 1594625 h 1784195"/>
              <a:gd name="connsiteX48" fmla="*/ 2865863 w 3045281"/>
              <a:gd name="connsiteY48" fmla="*/ 1572322 h 1784195"/>
              <a:gd name="connsiteX49" fmla="*/ 2899317 w 3045281"/>
              <a:gd name="connsiteY49" fmla="*/ 1550020 h 1784195"/>
              <a:gd name="connsiteX50" fmla="*/ 2943922 w 3045281"/>
              <a:gd name="connsiteY50" fmla="*/ 1449659 h 1784195"/>
              <a:gd name="connsiteX51" fmla="*/ 2988527 w 3045281"/>
              <a:gd name="connsiteY51" fmla="*/ 1338147 h 1784195"/>
              <a:gd name="connsiteX52" fmla="*/ 2999678 w 3045281"/>
              <a:gd name="connsiteY52" fmla="*/ 1304693 h 1784195"/>
              <a:gd name="connsiteX53" fmla="*/ 3021981 w 3045281"/>
              <a:gd name="connsiteY53" fmla="*/ 1271239 h 1784195"/>
              <a:gd name="connsiteX54" fmla="*/ 3033132 w 3045281"/>
              <a:gd name="connsiteY54" fmla="*/ 1237786 h 1784195"/>
              <a:gd name="connsiteX55" fmla="*/ 3033132 w 3045281"/>
              <a:gd name="connsiteY55" fmla="*/ 981308 h 1784195"/>
              <a:gd name="connsiteX56" fmla="*/ 3021981 w 3045281"/>
              <a:gd name="connsiteY56" fmla="*/ 936703 h 1784195"/>
              <a:gd name="connsiteX57" fmla="*/ 3010829 w 3045281"/>
              <a:gd name="connsiteY57" fmla="*/ 869795 h 1784195"/>
              <a:gd name="connsiteX58" fmla="*/ 2977376 w 3045281"/>
              <a:gd name="connsiteY58" fmla="*/ 780586 h 1784195"/>
              <a:gd name="connsiteX59" fmla="*/ 2966224 w 3045281"/>
              <a:gd name="connsiteY59" fmla="*/ 747132 h 1784195"/>
              <a:gd name="connsiteX60" fmla="*/ 2921620 w 3045281"/>
              <a:gd name="connsiteY60" fmla="*/ 669073 h 1784195"/>
              <a:gd name="connsiteX61" fmla="*/ 2899317 w 3045281"/>
              <a:gd name="connsiteY61" fmla="*/ 613317 h 1784195"/>
              <a:gd name="connsiteX62" fmla="*/ 2832410 w 3045281"/>
              <a:gd name="connsiteY62" fmla="*/ 501805 h 1784195"/>
              <a:gd name="connsiteX63" fmla="*/ 2810107 w 3045281"/>
              <a:gd name="connsiteY63" fmla="*/ 468351 h 1784195"/>
              <a:gd name="connsiteX64" fmla="*/ 2709746 w 3045281"/>
              <a:gd name="connsiteY64" fmla="*/ 367991 h 1784195"/>
              <a:gd name="connsiteX65" fmla="*/ 2687444 w 3045281"/>
              <a:gd name="connsiteY65" fmla="*/ 345688 h 1784195"/>
              <a:gd name="connsiteX66" fmla="*/ 2642839 w 3045281"/>
              <a:gd name="connsiteY66" fmla="*/ 289932 h 1784195"/>
              <a:gd name="connsiteX67" fmla="*/ 2598234 w 3045281"/>
              <a:gd name="connsiteY67" fmla="*/ 278781 h 1784195"/>
              <a:gd name="connsiteX68" fmla="*/ 2564781 w 3045281"/>
              <a:gd name="connsiteY68" fmla="*/ 267630 h 1784195"/>
              <a:gd name="connsiteX69" fmla="*/ 2497873 w 3045281"/>
              <a:gd name="connsiteY69" fmla="*/ 223025 h 1784195"/>
              <a:gd name="connsiteX70" fmla="*/ 2419815 w 3045281"/>
              <a:gd name="connsiteY70" fmla="*/ 189571 h 1784195"/>
              <a:gd name="connsiteX71" fmla="*/ 2386361 w 3045281"/>
              <a:gd name="connsiteY71" fmla="*/ 178420 h 1784195"/>
              <a:gd name="connsiteX72" fmla="*/ 2352907 w 3045281"/>
              <a:gd name="connsiteY72" fmla="*/ 156117 h 1784195"/>
              <a:gd name="connsiteX73" fmla="*/ 2319454 w 3045281"/>
              <a:gd name="connsiteY73" fmla="*/ 144966 h 1784195"/>
              <a:gd name="connsiteX74" fmla="*/ 2252546 w 3045281"/>
              <a:gd name="connsiteY74" fmla="*/ 100361 h 1784195"/>
              <a:gd name="connsiteX75" fmla="*/ 2174488 w 3045281"/>
              <a:gd name="connsiteY75" fmla="*/ 78059 h 1784195"/>
              <a:gd name="connsiteX76" fmla="*/ 2118732 w 3045281"/>
              <a:gd name="connsiteY76" fmla="*/ 33454 h 1784195"/>
              <a:gd name="connsiteX77" fmla="*/ 2085278 w 3045281"/>
              <a:gd name="connsiteY77" fmla="*/ 22303 h 1784195"/>
              <a:gd name="connsiteX78" fmla="*/ 1817649 w 3045281"/>
              <a:gd name="connsiteY78" fmla="*/ 33454 h 1784195"/>
              <a:gd name="connsiteX79" fmla="*/ 1750742 w 3045281"/>
              <a:gd name="connsiteY79" fmla="*/ 55756 h 1784195"/>
              <a:gd name="connsiteX80" fmla="*/ 1717288 w 3045281"/>
              <a:gd name="connsiteY80" fmla="*/ 66908 h 1784195"/>
              <a:gd name="connsiteX81" fmla="*/ 1694985 w 3045281"/>
              <a:gd name="connsiteY81" fmla="*/ 89210 h 1784195"/>
              <a:gd name="connsiteX82" fmla="*/ 1650381 w 3045281"/>
              <a:gd name="connsiteY82" fmla="*/ 111512 h 17841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3045281" h="1784195">
                <a:moveTo>
                  <a:pt x="1906859" y="111512"/>
                </a:moveTo>
                <a:cubicBezTo>
                  <a:pt x="1834225" y="129672"/>
                  <a:pt x="1832567" y="135177"/>
                  <a:pt x="1728439" y="111512"/>
                </a:cubicBezTo>
                <a:cubicBezTo>
                  <a:pt x="1693309" y="103528"/>
                  <a:pt x="1597236" y="52937"/>
                  <a:pt x="1550020" y="44605"/>
                </a:cubicBezTo>
                <a:cubicBezTo>
                  <a:pt x="1509588" y="37470"/>
                  <a:pt x="1468222" y="37409"/>
                  <a:pt x="1427356" y="33454"/>
                </a:cubicBezTo>
                <a:lnTo>
                  <a:pt x="1103971" y="0"/>
                </a:lnTo>
                <a:cubicBezTo>
                  <a:pt x="977590" y="3717"/>
                  <a:pt x="850721" y="-560"/>
                  <a:pt x="724829" y="11151"/>
                </a:cubicBezTo>
                <a:cubicBezTo>
                  <a:pt x="689717" y="14417"/>
                  <a:pt x="659252" y="38808"/>
                  <a:pt x="624468" y="44605"/>
                </a:cubicBezTo>
                <a:cubicBezTo>
                  <a:pt x="527322" y="60796"/>
                  <a:pt x="579501" y="50271"/>
                  <a:pt x="468351" y="78059"/>
                </a:cubicBezTo>
                <a:cubicBezTo>
                  <a:pt x="400938" y="94912"/>
                  <a:pt x="438287" y="84363"/>
                  <a:pt x="356839" y="111512"/>
                </a:cubicBezTo>
                <a:lnTo>
                  <a:pt x="323385" y="122664"/>
                </a:lnTo>
                <a:cubicBezTo>
                  <a:pt x="312234" y="126381"/>
                  <a:pt x="299712" y="127295"/>
                  <a:pt x="289932" y="133815"/>
                </a:cubicBezTo>
                <a:cubicBezTo>
                  <a:pt x="267629" y="148683"/>
                  <a:pt x="246999" y="166433"/>
                  <a:pt x="223024" y="178420"/>
                </a:cubicBezTo>
                <a:cubicBezTo>
                  <a:pt x="208156" y="185854"/>
                  <a:pt x="192251" y="191501"/>
                  <a:pt x="178420" y="200722"/>
                </a:cubicBezTo>
                <a:cubicBezTo>
                  <a:pt x="117192" y="241541"/>
                  <a:pt x="200317" y="208292"/>
                  <a:pt x="122663" y="234176"/>
                </a:cubicBezTo>
                <a:lnTo>
                  <a:pt x="78059" y="301083"/>
                </a:lnTo>
                <a:lnTo>
                  <a:pt x="55756" y="334537"/>
                </a:lnTo>
                <a:cubicBezTo>
                  <a:pt x="52039" y="349405"/>
                  <a:pt x="49009" y="364462"/>
                  <a:pt x="44605" y="379142"/>
                </a:cubicBezTo>
                <a:cubicBezTo>
                  <a:pt x="37850" y="401659"/>
                  <a:pt x="28004" y="423242"/>
                  <a:pt x="22302" y="446049"/>
                </a:cubicBezTo>
                <a:cubicBezTo>
                  <a:pt x="8300" y="502058"/>
                  <a:pt x="15997" y="476115"/>
                  <a:pt x="0" y="524108"/>
                </a:cubicBezTo>
                <a:cubicBezTo>
                  <a:pt x="3717" y="650488"/>
                  <a:pt x="5659" y="776933"/>
                  <a:pt x="11151" y="903249"/>
                </a:cubicBezTo>
                <a:cubicBezTo>
                  <a:pt x="17223" y="1042904"/>
                  <a:pt x="16341" y="998699"/>
                  <a:pt x="33454" y="1092820"/>
                </a:cubicBezTo>
                <a:cubicBezTo>
                  <a:pt x="44684" y="1154582"/>
                  <a:pt x="45846" y="1185756"/>
                  <a:pt x="66907" y="1248937"/>
                </a:cubicBezTo>
                <a:lnTo>
                  <a:pt x="89210" y="1315844"/>
                </a:lnTo>
                <a:cubicBezTo>
                  <a:pt x="92927" y="1326995"/>
                  <a:pt x="93841" y="1339518"/>
                  <a:pt x="100361" y="1349298"/>
                </a:cubicBezTo>
                <a:cubicBezTo>
                  <a:pt x="107795" y="1360449"/>
                  <a:pt x="116669" y="1370764"/>
                  <a:pt x="122663" y="1382751"/>
                </a:cubicBezTo>
                <a:cubicBezTo>
                  <a:pt x="160601" y="1458626"/>
                  <a:pt x="98112" y="1368001"/>
                  <a:pt x="156117" y="1460810"/>
                </a:cubicBezTo>
                <a:cubicBezTo>
                  <a:pt x="165967" y="1476570"/>
                  <a:pt x="178768" y="1490291"/>
                  <a:pt x="189571" y="1505415"/>
                </a:cubicBezTo>
                <a:cubicBezTo>
                  <a:pt x="197361" y="1516321"/>
                  <a:pt x="201787" y="1530044"/>
                  <a:pt x="211873" y="1538869"/>
                </a:cubicBezTo>
                <a:cubicBezTo>
                  <a:pt x="233912" y="1558153"/>
                  <a:pt x="291211" y="1592906"/>
                  <a:pt x="323385" y="1605776"/>
                </a:cubicBezTo>
                <a:cubicBezTo>
                  <a:pt x="345213" y="1614507"/>
                  <a:pt x="368466" y="1619347"/>
                  <a:pt x="390293" y="1628078"/>
                </a:cubicBezTo>
                <a:cubicBezTo>
                  <a:pt x="408878" y="1635512"/>
                  <a:pt x="426708" y="1645223"/>
                  <a:pt x="446049" y="1650381"/>
                </a:cubicBezTo>
                <a:cubicBezTo>
                  <a:pt x="482676" y="1660148"/>
                  <a:pt x="521600" y="1660696"/>
                  <a:pt x="557561" y="1672683"/>
                </a:cubicBezTo>
                <a:cubicBezTo>
                  <a:pt x="674966" y="1711819"/>
                  <a:pt x="573009" y="1682693"/>
                  <a:pt x="713678" y="1706137"/>
                </a:cubicBezTo>
                <a:cubicBezTo>
                  <a:pt x="728795" y="1708657"/>
                  <a:pt x="743111" y="1715121"/>
                  <a:pt x="758283" y="1717288"/>
                </a:cubicBezTo>
                <a:cubicBezTo>
                  <a:pt x="795264" y="1722571"/>
                  <a:pt x="832624" y="1724722"/>
                  <a:pt x="869795" y="1728439"/>
                </a:cubicBezTo>
                <a:cubicBezTo>
                  <a:pt x="977007" y="1755244"/>
                  <a:pt x="849821" y="1726090"/>
                  <a:pt x="1059366" y="1750742"/>
                </a:cubicBezTo>
                <a:cubicBezTo>
                  <a:pt x="1228381" y="1770626"/>
                  <a:pt x="887222" y="1758950"/>
                  <a:pt x="1204332" y="1773044"/>
                </a:cubicBezTo>
                <a:cubicBezTo>
                  <a:pt x="1338066" y="1778988"/>
                  <a:pt x="1471961" y="1780478"/>
                  <a:pt x="1605776" y="1784195"/>
                </a:cubicBezTo>
                <a:lnTo>
                  <a:pt x="2141034" y="1773044"/>
                </a:lnTo>
                <a:cubicBezTo>
                  <a:pt x="2152779" y="1772583"/>
                  <a:pt x="2163084" y="1764744"/>
                  <a:pt x="2174488" y="1761893"/>
                </a:cubicBezTo>
                <a:cubicBezTo>
                  <a:pt x="2192876" y="1757296"/>
                  <a:pt x="2211742" y="1754853"/>
                  <a:pt x="2230244" y="1750742"/>
                </a:cubicBezTo>
                <a:cubicBezTo>
                  <a:pt x="2245205" y="1747417"/>
                  <a:pt x="2259981" y="1743308"/>
                  <a:pt x="2274849" y="1739591"/>
                </a:cubicBezTo>
                <a:cubicBezTo>
                  <a:pt x="2362482" y="1695774"/>
                  <a:pt x="2272136" y="1735070"/>
                  <a:pt x="2397512" y="1706137"/>
                </a:cubicBezTo>
                <a:cubicBezTo>
                  <a:pt x="2420419" y="1700851"/>
                  <a:pt x="2441367" y="1688444"/>
                  <a:pt x="2464420" y="1683834"/>
                </a:cubicBezTo>
                <a:lnTo>
                  <a:pt x="2520176" y="1672683"/>
                </a:lnTo>
                <a:cubicBezTo>
                  <a:pt x="2549912" y="1654098"/>
                  <a:pt x="2574999" y="1623804"/>
                  <a:pt x="2609385" y="1616927"/>
                </a:cubicBezTo>
                <a:cubicBezTo>
                  <a:pt x="2627971" y="1613210"/>
                  <a:pt x="2646640" y="1609888"/>
                  <a:pt x="2665142" y="1605776"/>
                </a:cubicBezTo>
                <a:cubicBezTo>
                  <a:pt x="2680103" y="1602451"/>
                  <a:pt x="2694629" y="1597145"/>
                  <a:pt x="2709746" y="1594625"/>
                </a:cubicBezTo>
                <a:cubicBezTo>
                  <a:pt x="2761598" y="1585983"/>
                  <a:pt x="2865863" y="1572322"/>
                  <a:pt x="2865863" y="1572322"/>
                </a:cubicBezTo>
                <a:cubicBezTo>
                  <a:pt x="2877014" y="1564888"/>
                  <a:pt x="2889840" y="1559497"/>
                  <a:pt x="2899317" y="1550020"/>
                </a:cubicBezTo>
                <a:cubicBezTo>
                  <a:pt x="2932120" y="1517218"/>
                  <a:pt x="2921839" y="1493826"/>
                  <a:pt x="2943922" y="1449659"/>
                </a:cubicBezTo>
                <a:cubicBezTo>
                  <a:pt x="2976736" y="1384029"/>
                  <a:pt x="2960969" y="1420821"/>
                  <a:pt x="2988527" y="1338147"/>
                </a:cubicBezTo>
                <a:cubicBezTo>
                  <a:pt x="2992244" y="1326996"/>
                  <a:pt x="2993158" y="1314473"/>
                  <a:pt x="2999678" y="1304693"/>
                </a:cubicBezTo>
                <a:lnTo>
                  <a:pt x="3021981" y="1271239"/>
                </a:lnTo>
                <a:cubicBezTo>
                  <a:pt x="3025698" y="1260088"/>
                  <a:pt x="3030827" y="1249312"/>
                  <a:pt x="3033132" y="1237786"/>
                </a:cubicBezTo>
                <a:cubicBezTo>
                  <a:pt x="3053064" y="1138126"/>
                  <a:pt x="3045120" y="1101194"/>
                  <a:pt x="3033132" y="981308"/>
                </a:cubicBezTo>
                <a:cubicBezTo>
                  <a:pt x="3031607" y="966058"/>
                  <a:pt x="3024987" y="951731"/>
                  <a:pt x="3021981" y="936703"/>
                </a:cubicBezTo>
                <a:cubicBezTo>
                  <a:pt x="3017547" y="914532"/>
                  <a:pt x="3015734" y="891867"/>
                  <a:pt x="3010829" y="869795"/>
                </a:cubicBezTo>
                <a:cubicBezTo>
                  <a:pt x="3006227" y="849087"/>
                  <a:pt x="2982111" y="793212"/>
                  <a:pt x="2977376" y="780586"/>
                </a:cubicBezTo>
                <a:cubicBezTo>
                  <a:pt x="2973249" y="769580"/>
                  <a:pt x="2970854" y="757936"/>
                  <a:pt x="2966224" y="747132"/>
                </a:cubicBezTo>
                <a:cubicBezTo>
                  <a:pt x="2907575" y="610285"/>
                  <a:pt x="2977614" y="781062"/>
                  <a:pt x="2921620" y="669073"/>
                </a:cubicBezTo>
                <a:cubicBezTo>
                  <a:pt x="2912668" y="651169"/>
                  <a:pt x="2908737" y="630979"/>
                  <a:pt x="2899317" y="613317"/>
                </a:cubicBezTo>
                <a:cubicBezTo>
                  <a:pt x="2878918" y="575069"/>
                  <a:pt x="2856455" y="537873"/>
                  <a:pt x="2832410" y="501805"/>
                </a:cubicBezTo>
                <a:cubicBezTo>
                  <a:pt x="2824976" y="490654"/>
                  <a:pt x="2819011" y="478368"/>
                  <a:pt x="2810107" y="468351"/>
                </a:cubicBezTo>
                <a:cubicBezTo>
                  <a:pt x="2810080" y="468321"/>
                  <a:pt x="2726487" y="384732"/>
                  <a:pt x="2709746" y="367991"/>
                </a:cubicBezTo>
                <a:cubicBezTo>
                  <a:pt x="2702312" y="360557"/>
                  <a:pt x="2693276" y="354436"/>
                  <a:pt x="2687444" y="345688"/>
                </a:cubicBezTo>
                <a:cubicBezTo>
                  <a:pt x="2679564" y="333867"/>
                  <a:pt x="2658731" y="297878"/>
                  <a:pt x="2642839" y="289932"/>
                </a:cubicBezTo>
                <a:cubicBezTo>
                  <a:pt x="2629131" y="283078"/>
                  <a:pt x="2612970" y="282991"/>
                  <a:pt x="2598234" y="278781"/>
                </a:cubicBezTo>
                <a:cubicBezTo>
                  <a:pt x="2586932" y="275552"/>
                  <a:pt x="2575932" y="271347"/>
                  <a:pt x="2564781" y="267630"/>
                </a:cubicBezTo>
                <a:cubicBezTo>
                  <a:pt x="2542478" y="252762"/>
                  <a:pt x="2523302" y="231502"/>
                  <a:pt x="2497873" y="223025"/>
                </a:cubicBezTo>
                <a:cubicBezTo>
                  <a:pt x="2419407" y="196867"/>
                  <a:pt x="2516290" y="230916"/>
                  <a:pt x="2419815" y="189571"/>
                </a:cubicBezTo>
                <a:cubicBezTo>
                  <a:pt x="2409011" y="184941"/>
                  <a:pt x="2397512" y="182137"/>
                  <a:pt x="2386361" y="178420"/>
                </a:cubicBezTo>
                <a:cubicBezTo>
                  <a:pt x="2375210" y="170986"/>
                  <a:pt x="2364894" y="162111"/>
                  <a:pt x="2352907" y="156117"/>
                </a:cubicBezTo>
                <a:cubicBezTo>
                  <a:pt x="2342394" y="150860"/>
                  <a:pt x="2329729" y="150674"/>
                  <a:pt x="2319454" y="144966"/>
                </a:cubicBezTo>
                <a:cubicBezTo>
                  <a:pt x="2296023" y="131949"/>
                  <a:pt x="2278550" y="106862"/>
                  <a:pt x="2252546" y="100361"/>
                </a:cubicBezTo>
                <a:cubicBezTo>
                  <a:pt x="2196538" y="86359"/>
                  <a:pt x="2222481" y="94056"/>
                  <a:pt x="2174488" y="78059"/>
                </a:cubicBezTo>
                <a:cubicBezTo>
                  <a:pt x="2153744" y="57315"/>
                  <a:pt x="2146866" y="47521"/>
                  <a:pt x="2118732" y="33454"/>
                </a:cubicBezTo>
                <a:cubicBezTo>
                  <a:pt x="2108218" y="28197"/>
                  <a:pt x="2096429" y="26020"/>
                  <a:pt x="2085278" y="22303"/>
                </a:cubicBezTo>
                <a:cubicBezTo>
                  <a:pt x="1996068" y="26020"/>
                  <a:pt x="1906493" y="24570"/>
                  <a:pt x="1817649" y="33454"/>
                </a:cubicBezTo>
                <a:cubicBezTo>
                  <a:pt x="1794257" y="35793"/>
                  <a:pt x="1773044" y="48322"/>
                  <a:pt x="1750742" y="55756"/>
                </a:cubicBezTo>
                <a:lnTo>
                  <a:pt x="1717288" y="66908"/>
                </a:lnTo>
                <a:cubicBezTo>
                  <a:pt x="1709854" y="74342"/>
                  <a:pt x="1704000" y="83801"/>
                  <a:pt x="1694985" y="89210"/>
                </a:cubicBezTo>
                <a:cubicBezTo>
                  <a:pt x="1630920" y="127648"/>
                  <a:pt x="1681303" y="80590"/>
                  <a:pt x="1650381" y="111512"/>
                </a:cubicBezTo>
              </a:path>
            </a:pathLst>
          </a:custGeom>
          <a:noFill/>
          <a:ln w="762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981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/>
      <p:bldP spid="21" grpId="0" animBg="1"/>
      <p:bldP spid="22" grpId="0"/>
      <p:bldP spid="23" grpId="0" animBg="1"/>
      <p:bldP spid="24" grpId="0"/>
      <p:bldP spid="25" grpId="0"/>
      <p:bldP spid="26" grpId="0" animBg="1"/>
      <p:bldP spid="29" grpId="0" animBg="1"/>
      <p:bldP spid="30" grpId="0" animBg="1"/>
      <p:bldP spid="31" grpId="0" animBg="1"/>
      <p:bldP spid="32" grpId="0" animBg="1"/>
      <p:bldP spid="3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Graphics Programs</a:t>
            </a:r>
          </a:p>
        </p:txBody>
      </p:sp>
      <p:pic>
        <p:nvPicPr>
          <p:cNvPr id="4" name="Picture 3" descr="Screen Shot 2016-06-22 at 7.31.14 AM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0" y="1129017"/>
            <a:ext cx="4233175" cy="606865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2349" y="1269874"/>
            <a:ext cx="3973724" cy="258926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2349" y="4163344"/>
            <a:ext cx="3667565" cy="2484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8010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First </a:t>
            </a:r>
            <a:r>
              <a:rPr lang="en-US" dirty="0" err="1"/>
              <a:t>GraphicsProgram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" y="990600"/>
            <a:ext cx="9029700" cy="63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6080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First </a:t>
            </a:r>
            <a:r>
              <a:rPr lang="en-US" dirty="0" err="1"/>
              <a:t>GraphicsProgram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4724400"/>
          </a:xfrm>
          <a:ln>
            <a:solidFill>
              <a:schemeClr val="tx1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21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import</a:t>
            </a:r>
            <a:r>
              <a:rPr lang="en-US" sz="21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100" dirty="0" err="1">
                <a:latin typeface="Courier" charset="0"/>
                <a:ea typeface="Courier" charset="0"/>
                <a:cs typeface="Courier" charset="0"/>
              </a:rPr>
              <a:t>acm.program</a:t>
            </a:r>
            <a:r>
              <a:rPr lang="en-US" sz="2100" dirty="0">
                <a:latin typeface="Courier" charset="0"/>
                <a:ea typeface="Courier" charset="0"/>
                <a:cs typeface="Courier" charset="0"/>
              </a:rPr>
              <a:t>.*;</a:t>
            </a:r>
          </a:p>
          <a:p>
            <a:pPr marL="0" indent="0">
              <a:buNone/>
            </a:pPr>
            <a:r>
              <a:rPr lang="en-US" sz="21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import</a:t>
            </a:r>
            <a:r>
              <a:rPr lang="en-US" sz="21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100" dirty="0" err="1">
                <a:latin typeface="Courier" charset="0"/>
                <a:ea typeface="Courier" charset="0"/>
                <a:cs typeface="Courier" charset="0"/>
              </a:rPr>
              <a:t>acm.graphics</a:t>
            </a:r>
            <a:r>
              <a:rPr lang="en-US" sz="2100" dirty="0">
                <a:latin typeface="Courier" charset="0"/>
                <a:ea typeface="Courier" charset="0"/>
                <a:cs typeface="Courier" charset="0"/>
              </a:rPr>
              <a:t>.*; </a:t>
            </a:r>
            <a:r>
              <a:rPr lang="en-GB" altLang="x-none" sz="2000" dirty="0">
                <a:solidFill>
                  <a:srgbClr val="008000"/>
                </a:solidFill>
                <a:latin typeface="Consolas" charset="0"/>
              </a:rPr>
              <a:t>// Stanford graphical objects</a:t>
            </a:r>
            <a:endParaRPr lang="en-US" sz="2100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2100" b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import</a:t>
            </a:r>
            <a:r>
              <a:rPr lang="en-US" sz="2100">
                <a:latin typeface="Courier" charset="0"/>
                <a:ea typeface="Courier" charset="0"/>
                <a:cs typeface="Courier" charset="0"/>
              </a:rPr>
              <a:t> java.awt</a:t>
            </a:r>
            <a:r>
              <a:rPr lang="en-US" sz="2100" dirty="0">
                <a:latin typeface="Courier" charset="0"/>
                <a:ea typeface="Courier" charset="0"/>
                <a:cs typeface="Courier" charset="0"/>
              </a:rPr>
              <a:t>.*;</a:t>
            </a:r>
            <a:r>
              <a:rPr lang="en-GB" altLang="x-none" sz="2000" dirty="0">
                <a:solidFill>
                  <a:srgbClr val="008000"/>
                </a:solidFill>
                <a:latin typeface="Consolas" charset="0"/>
              </a:rPr>
              <a:t>      // Java graphical objects</a:t>
            </a:r>
            <a:endParaRPr lang="en-US" sz="2100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endParaRPr lang="en-US" sz="2100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21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public</a:t>
            </a:r>
            <a:r>
              <a:rPr lang="en-US" sz="21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1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class</a:t>
            </a:r>
            <a:r>
              <a:rPr lang="en-US" sz="21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100" dirty="0" err="1">
                <a:latin typeface="Courier" charset="0"/>
                <a:ea typeface="Courier" charset="0"/>
                <a:cs typeface="Courier" charset="0"/>
              </a:rPr>
              <a:t>MyGraphics</a:t>
            </a:r>
            <a:r>
              <a:rPr lang="en-US" sz="21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1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extends</a:t>
            </a:r>
            <a:r>
              <a:rPr lang="en-US" sz="21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100" dirty="0" err="1">
                <a:latin typeface="Courier" charset="0"/>
                <a:ea typeface="Courier" charset="0"/>
                <a:cs typeface="Courier" charset="0"/>
              </a:rPr>
              <a:t>GraphicsProgram</a:t>
            </a:r>
            <a:r>
              <a:rPr lang="en-US" sz="2100" dirty="0">
                <a:latin typeface="Courier" charset="0"/>
                <a:ea typeface="Courier" charset="0"/>
                <a:cs typeface="Courier" charset="0"/>
              </a:rPr>
              <a:t> {</a:t>
            </a:r>
          </a:p>
          <a:p>
            <a:pPr marL="0" indent="0">
              <a:buNone/>
            </a:pPr>
            <a:r>
              <a:rPr lang="en-US" sz="21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1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public</a:t>
            </a:r>
            <a:r>
              <a:rPr lang="en-US" sz="21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1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void</a:t>
            </a:r>
            <a:r>
              <a:rPr lang="en-US" sz="21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100" dirty="0">
                <a:latin typeface="Courier" charset="0"/>
                <a:ea typeface="Courier" charset="0"/>
                <a:cs typeface="Courier" charset="0"/>
              </a:rPr>
              <a:t>run() {</a:t>
            </a:r>
            <a:br>
              <a:rPr lang="en-US" sz="21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2100" dirty="0"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sz="2100" dirty="0" err="1">
                <a:latin typeface="Courier" charset="0"/>
                <a:ea typeface="Courier" charset="0"/>
                <a:cs typeface="Courier" charset="0"/>
              </a:rPr>
              <a:t>GRect</a:t>
            </a:r>
            <a:r>
              <a:rPr lang="en-US" sz="21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100" dirty="0" err="1">
                <a:latin typeface="Courier" charset="0"/>
                <a:ea typeface="Courier" charset="0"/>
                <a:cs typeface="Courier" charset="0"/>
              </a:rPr>
              <a:t>rect</a:t>
            </a:r>
            <a:r>
              <a:rPr lang="en-US" sz="2100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21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sz="21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100" dirty="0" err="1">
                <a:latin typeface="Courier" charset="0"/>
                <a:ea typeface="Courier" charset="0"/>
                <a:cs typeface="Courier" charset="0"/>
              </a:rPr>
              <a:t>GRect</a:t>
            </a:r>
            <a:r>
              <a:rPr lang="en-US" sz="2100" dirty="0">
                <a:latin typeface="Courier" charset="0"/>
                <a:ea typeface="Courier" charset="0"/>
                <a:cs typeface="Courier" charset="0"/>
              </a:rPr>
              <a:t>(50, 50, 200, 250);</a:t>
            </a:r>
          </a:p>
          <a:p>
            <a:pPr marL="0" indent="0">
              <a:buNone/>
            </a:pPr>
            <a:r>
              <a:rPr lang="en-US" sz="2100" dirty="0"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sz="2100" dirty="0" err="1">
                <a:latin typeface="Courier" charset="0"/>
                <a:ea typeface="Courier" charset="0"/>
                <a:cs typeface="Courier" charset="0"/>
              </a:rPr>
              <a:t>rect.setFilled</a:t>
            </a:r>
            <a:r>
              <a:rPr lang="en-US" sz="21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1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true</a:t>
            </a:r>
            <a:r>
              <a:rPr lang="en-US" sz="2100" dirty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pPr marL="0" indent="0">
              <a:buNone/>
            </a:pPr>
            <a:r>
              <a:rPr lang="en-US" sz="2100" dirty="0"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sz="2100" dirty="0" err="1">
                <a:latin typeface="Courier" charset="0"/>
                <a:ea typeface="Courier" charset="0"/>
                <a:cs typeface="Courier" charset="0"/>
              </a:rPr>
              <a:t>rect.setColor</a:t>
            </a:r>
            <a:r>
              <a:rPr lang="en-US" sz="21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100" dirty="0" err="1">
                <a:latin typeface="Courier" charset="0"/>
                <a:ea typeface="Courier" charset="0"/>
                <a:cs typeface="Courier" charset="0"/>
              </a:rPr>
              <a:t>Color.RED</a:t>
            </a:r>
            <a:r>
              <a:rPr lang="en-US" sz="2100" dirty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pPr marL="0" indent="0">
              <a:buNone/>
            </a:pPr>
            <a:r>
              <a:rPr lang="en-US" sz="2100" dirty="0">
                <a:latin typeface="Courier" charset="0"/>
                <a:ea typeface="Courier" charset="0"/>
                <a:cs typeface="Courier" charset="0"/>
              </a:rPr>
              <a:t>		add(</a:t>
            </a:r>
            <a:r>
              <a:rPr lang="en-US" sz="2100" dirty="0" err="1">
                <a:latin typeface="Courier" charset="0"/>
                <a:ea typeface="Courier" charset="0"/>
                <a:cs typeface="Courier" charset="0"/>
              </a:rPr>
              <a:t>rect</a:t>
            </a:r>
            <a:r>
              <a:rPr lang="en-US" sz="2100" dirty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pPr marL="0" indent="0">
              <a:buNone/>
            </a:pPr>
            <a:r>
              <a:rPr lang="en-US" sz="2100" dirty="0">
                <a:latin typeface="Courier" charset="0"/>
                <a:ea typeface="Courier" charset="0"/>
                <a:cs typeface="Courier" charset="0"/>
              </a:rPr>
              <a:t>	}</a:t>
            </a:r>
          </a:p>
          <a:p>
            <a:pPr marL="0" indent="0">
              <a:buNone/>
            </a:pPr>
            <a:r>
              <a:rPr lang="en-US" sz="2100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5753164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First </a:t>
            </a:r>
            <a:r>
              <a:rPr lang="en-US" dirty="0" err="1"/>
              <a:t>GraphicsProgram</a:t>
            </a:r>
            <a:endParaRPr lang="en-US" altLang="x-none" dirty="0"/>
          </a:p>
        </p:txBody>
      </p:sp>
      <p:sp>
        <p:nvSpPr>
          <p:cNvPr id="12093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endParaRPr lang="en-US" altLang="x-none" sz="2800" dirty="0">
              <a:solidFill>
                <a:srgbClr val="00B050"/>
              </a:solidFill>
              <a:latin typeface="Consolas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800" dirty="0">
                <a:solidFill>
                  <a:srgbClr val="00B050"/>
                </a:solidFill>
                <a:latin typeface="Consolas" charset="0"/>
              </a:rPr>
              <a:t>// Create a 200x250 </a:t>
            </a:r>
            <a:r>
              <a:rPr lang="en-US" altLang="x-none" sz="2800" dirty="0" err="1">
                <a:solidFill>
                  <a:srgbClr val="00B050"/>
                </a:solidFill>
                <a:latin typeface="Consolas" charset="0"/>
              </a:rPr>
              <a:t>GRect</a:t>
            </a:r>
            <a:r>
              <a:rPr lang="en-US" altLang="x-none" sz="2800" dirty="0">
                <a:solidFill>
                  <a:srgbClr val="00B050"/>
                </a:solidFill>
                <a:latin typeface="Consolas" charset="0"/>
              </a:rPr>
              <a:t> at (50, 50)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800" dirty="0" err="1">
                <a:solidFill>
                  <a:srgbClr val="FF0000"/>
                </a:solidFill>
                <a:latin typeface="Consolas" charset="0"/>
              </a:rPr>
              <a:t>GRect</a:t>
            </a:r>
            <a:r>
              <a:rPr lang="en-US" altLang="x-none" sz="2800" dirty="0">
                <a:solidFill>
                  <a:srgbClr val="FF0000"/>
                </a:solidFill>
                <a:latin typeface="Consolas" charset="0"/>
              </a:rPr>
              <a:t> </a:t>
            </a:r>
            <a:r>
              <a:rPr lang="en-US" altLang="x-none" sz="2800" dirty="0" err="1">
                <a:solidFill>
                  <a:srgbClr val="FF0000"/>
                </a:solidFill>
                <a:latin typeface="Consolas" charset="0"/>
              </a:rPr>
              <a:t>rect</a:t>
            </a:r>
            <a:r>
              <a:rPr lang="en-US" altLang="x-none" sz="2800" dirty="0">
                <a:solidFill>
                  <a:srgbClr val="FF0000"/>
                </a:solidFill>
                <a:latin typeface="Consolas" charset="0"/>
              </a:rPr>
              <a:t> = </a:t>
            </a:r>
            <a:r>
              <a:rPr lang="en-US" altLang="x-none" sz="2800" b="1" dirty="0">
                <a:solidFill>
                  <a:srgbClr val="FF0000"/>
                </a:solidFill>
                <a:latin typeface="Consolas" charset="0"/>
              </a:rPr>
              <a:t>new</a:t>
            </a:r>
            <a:r>
              <a:rPr lang="en-US" altLang="x-none" sz="2800" dirty="0">
                <a:solidFill>
                  <a:srgbClr val="FF0000"/>
                </a:solidFill>
                <a:latin typeface="Consolas" charset="0"/>
              </a:rPr>
              <a:t> </a:t>
            </a:r>
            <a:r>
              <a:rPr lang="en-US" altLang="x-none" sz="2800" dirty="0" err="1">
                <a:solidFill>
                  <a:srgbClr val="FF0000"/>
                </a:solidFill>
                <a:latin typeface="Consolas" charset="0"/>
              </a:rPr>
              <a:t>GRect</a:t>
            </a:r>
            <a:r>
              <a:rPr lang="en-US" altLang="x-none" sz="2800" dirty="0">
                <a:solidFill>
                  <a:srgbClr val="FF0000"/>
                </a:solidFill>
                <a:latin typeface="Consolas" charset="0"/>
              </a:rPr>
              <a:t>(50, 50, 200, 250);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altLang="x-none" sz="2800" dirty="0">
              <a:latin typeface="Consolas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800" dirty="0">
                <a:solidFill>
                  <a:schemeClr val="bg2">
                    <a:lumMod val="60000"/>
                    <a:lumOff val="40000"/>
                  </a:schemeClr>
                </a:solidFill>
                <a:latin typeface="Consolas" charset="0"/>
              </a:rPr>
              <a:t>// Set some properties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80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nsolas" charset="0"/>
              </a:rPr>
              <a:t>rect.setFilled</a:t>
            </a:r>
            <a:r>
              <a:rPr lang="en-US" altLang="x-none" sz="2800" dirty="0">
                <a:solidFill>
                  <a:schemeClr val="bg2">
                    <a:lumMod val="60000"/>
                    <a:lumOff val="40000"/>
                  </a:schemeClr>
                </a:solidFill>
                <a:latin typeface="Consolas" charset="0"/>
              </a:rPr>
              <a:t>(true);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80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nsolas" charset="0"/>
              </a:rPr>
              <a:t>rect.setColor</a:t>
            </a:r>
            <a:r>
              <a:rPr lang="en-US" altLang="x-none" sz="2800" dirty="0">
                <a:solidFill>
                  <a:schemeClr val="bg2">
                    <a:lumMod val="60000"/>
                    <a:lumOff val="40000"/>
                  </a:schemeClr>
                </a:solidFill>
                <a:latin typeface="Consolas" charset="0"/>
              </a:rPr>
              <a:t>(</a:t>
            </a:r>
            <a:r>
              <a:rPr lang="en-US" altLang="x-none" sz="280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nsolas" charset="0"/>
              </a:rPr>
              <a:t>Color.RED</a:t>
            </a:r>
            <a:r>
              <a:rPr lang="en-US" altLang="x-none" sz="2800" dirty="0">
                <a:solidFill>
                  <a:schemeClr val="bg2">
                    <a:lumMod val="60000"/>
                    <a:lumOff val="40000"/>
                  </a:schemeClr>
                </a:solidFill>
                <a:latin typeface="Consolas" charset="0"/>
              </a:rPr>
              <a:t>);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800" dirty="0">
                <a:solidFill>
                  <a:schemeClr val="bg2">
                    <a:lumMod val="60000"/>
                    <a:lumOff val="40000"/>
                  </a:schemeClr>
                </a:solidFill>
                <a:latin typeface="Consolas" charset="0"/>
              </a:rPr>
              <a:t>		 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800" dirty="0">
                <a:solidFill>
                  <a:schemeClr val="bg2">
                    <a:lumMod val="60000"/>
                    <a:lumOff val="40000"/>
                  </a:schemeClr>
                </a:solidFill>
                <a:latin typeface="Consolas" charset="0"/>
              </a:rPr>
              <a:t>// Add to the canvas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800" dirty="0">
                <a:solidFill>
                  <a:schemeClr val="bg2">
                    <a:lumMod val="60000"/>
                    <a:lumOff val="40000"/>
                  </a:schemeClr>
                </a:solidFill>
                <a:latin typeface="Consolas" charset="0"/>
              </a:rPr>
              <a:t>add(</a:t>
            </a:r>
            <a:r>
              <a:rPr lang="en-US" altLang="x-none" sz="280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nsolas" charset="0"/>
              </a:rPr>
              <a:t>rect</a:t>
            </a:r>
            <a:r>
              <a:rPr lang="en-US" altLang="x-none" sz="2800" dirty="0">
                <a:solidFill>
                  <a:schemeClr val="bg2">
                    <a:lumMod val="60000"/>
                    <a:lumOff val="40000"/>
                  </a:schemeClr>
                </a:solidFill>
                <a:latin typeface="Consolas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8862158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First </a:t>
            </a:r>
            <a:r>
              <a:rPr lang="en-US" dirty="0" err="1"/>
              <a:t>GraphicsProgram</a:t>
            </a:r>
            <a:endParaRPr lang="en-US" altLang="x-none" dirty="0"/>
          </a:p>
        </p:txBody>
      </p:sp>
      <p:sp>
        <p:nvSpPr>
          <p:cNvPr id="12093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endParaRPr lang="en-US" altLang="x-none" sz="2800" dirty="0">
              <a:solidFill>
                <a:srgbClr val="00B050"/>
              </a:solidFill>
              <a:latin typeface="Consolas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800" dirty="0">
                <a:solidFill>
                  <a:schemeClr val="bg1">
                    <a:lumMod val="75000"/>
                  </a:schemeClr>
                </a:solidFill>
                <a:latin typeface="Consolas" charset="0"/>
              </a:rPr>
              <a:t>// Create a 200x250 </a:t>
            </a:r>
            <a:r>
              <a:rPr lang="en-US" altLang="x-none" sz="2800" dirty="0" err="1">
                <a:solidFill>
                  <a:schemeClr val="bg1">
                    <a:lumMod val="75000"/>
                  </a:schemeClr>
                </a:solidFill>
                <a:latin typeface="Consolas" charset="0"/>
              </a:rPr>
              <a:t>GRect</a:t>
            </a:r>
            <a:r>
              <a:rPr lang="en-US" altLang="x-none" sz="2800" dirty="0">
                <a:solidFill>
                  <a:schemeClr val="bg1">
                    <a:lumMod val="75000"/>
                  </a:schemeClr>
                </a:solidFill>
                <a:latin typeface="Consolas" charset="0"/>
              </a:rPr>
              <a:t> at (50, 50)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800" dirty="0" err="1">
                <a:solidFill>
                  <a:schemeClr val="bg1">
                    <a:lumMod val="75000"/>
                  </a:schemeClr>
                </a:solidFill>
                <a:latin typeface="Consolas" charset="0"/>
              </a:rPr>
              <a:t>GRect</a:t>
            </a:r>
            <a:r>
              <a:rPr lang="en-US" altLang="x-none" sz="2800" dirty="0">
                <a:solidFill>
                  <a:schemeClr val="bg1">
                    <a:lumMod val="75000"/>
                  </a:schemeClr>
                </a:solidFill>
                <a:latin typeface="Consolas" charset="0"/>
              </a:rPr>
              <a:t> </a:t>
            </a:r>
            <a:r>
              <a:rPr lang="en-US" altLang="x-none" sz="2800" dirty="0" err="1">
                <a:solidFill>
                  <a:schemeClr val="bg1">
                    <a:lumMod val="75000"/>
                  </a:schemeClr>
                </a:solidFill>
                <a:latin typeface="Consolas" charset="0"/>
              </a:rPr>
              <a:t>rect</a:t>
            </a:r>
            <a:r>
              <a:rPr lang="en-US" altLang="x-none" sz="2800" dirty="0">
                <a:solidFill>
                  <a:schemeClr val="bg1">
                    <a:lumMod val="75000"/>
                  </a:schemeClr>
                </a:solidFill>
                <a:latin typeface="Consolas" charset="0"/>
              </a:rPr>
              <a:t> = </a:t>
            </a:r>
            <a:r>
              <a:rPr lang="en-US" altLang="x-none" sz="2800" b="1" dirty="0">
                <a:solidFill>
                  <a:schemeClr val="bg1">
                    <a:lumMod val="75000"/>
                  </a:schemeClr>
                </a:solidFill>
                <a:latin typeface="Consolas" charset="0"/>
              </a:rPr>
              <a:t>new</a:t>
            </a:r>
            <a:r>
              <a:rPr lang="en-US" altLang="x-none" sz="2800" dirty="0">
                <a:solidFill>
                  <a:schemeClr val="bg1">
                    <a:lumMod val="75000"/>
                  </a:schemeClr>
                </a:solidFill>
                <a:latin typeface="Consolas" charset="0"/>
              </a:rPr>
              <a:t> </a:t>
            </a:r>
            <a:r>
              <a:rPr lang="en-US" altLang="x-none" sz="2800" dirty="0" err="1">
                <a:solidFill>
                  <a:schemeClr val="bg1">
                    <a:lumMod val="75000"/>
                  </a:schemeClr>
                </a:solidFill>
                <a:latin typeface="Consolas" charset="0"/>
              </a:rPr>
              <a:t>GRect</a:t>
            </a:r>
            <a:r>
              <a:rPr lang="en-US" altLang="x-none" sz="2800" dirty="0">
                <a:solidFill>
                  <a:schemeClr val="bg1">
                    <a:lumMod val="75000"/>
                  </a:schemeClr>
                </a:solidFill>
                <a:latin typeface="Consolas" charset="0"/>
              </a:rPr>
              <a:t>(50, 50, 200, 250);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altLang="x-none" sz="2800" dirty="0">
              <a:latin typeface="Consolas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800" dirty="0">
                <a:solidFill>
                  <a:srgbClr val="00B050"/>
                </a:solidFill>
                <a:latin typeface="Consolas" charset="0"/>
              </a:rPr>
              <a:t>// Set some properties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800" dirty="0" err="1">
                <a:solidFill>
                  <a:srgbClr val="FF0000"/>
                </a:solidFill>
                <a:latin typeface="Consolas" charset="0"/>
              </a:rPr>
              <a:t>rect.setFilled</a:t>
            </a:r>
            <a:r>
              <a:rPr lang="en-US" altLang="x-none" sz="2800" dirty="0">
                <a:solidFill>
                  <a:srgbClr val="FF0000"/>
                </a:solidFill>
                <a:latin typeface="Consolas" charset="0"/>
              </a:rPr>
              <a:t>(true);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800" dirty="0" err="1">
                <a:solidFill>
                  <a:srgbClr val="FF0000"/>
                </a:solidFill>
                <a:latin typeface="Consolas" charset="0"/>
              </a:rPr>
              <a:t>rect.setColor</a:t>
            </a:r>
            <a:r>
              <a:rPr lang="en-US" altLang="x-none" sz="2800" dirty="0">
                <a:solidFill>
                  <a:srgbClr val="FF0000"/>
                </a:solidFill>
                <a:latin typeface="Consolas" charset="0"/>
              </a:rPr>
              <a:t>(</a:t>
            </a:r>
            <a:r>
              <a:rPr lang="en-US" altLang="x-none" sz="2800" dirty="0" err="1">
                <a:solidFill>
                  <a:srgbClr val="FF0000"/>
                </a:solidFill>
                <a:latin typeface="Consolas" charset="0"/>
              </a:rPr>
              <a:t>Color.RED</a:t>
            </a:r>
            <a:r>
              <a:rPr lang="en-US" altLang="x-none" sz="2800" dirty="0">
                <a:solidFill>
                  <a:srgbClr val="FF0000"/>
                </a:solidFill>
                <a:latin typeface="Consolas" charset="0"/>
              </a:rPr>
              <a:t>);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800" dirty="0">
                <a:latin typeface="Consolas" charset="0"/>
              </a:rPr>
              <a:t>		 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800" dirty="0">
                <a:solidFill>
                  <a:schemeClr val="bg2">
                    <a:lumMod val="60000"/>
                    <a:lumOff val="40000"/>
                  </a:schemeClr>
                </a:solidFill>
                <a:latin typeface="Consolas" charset="0"/>
              </a:rPr>
              <a:t>// Add to the canvas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800" dirty="0">
                <a:solidFill>
                  <a:schemeClr val="bg2">
                    <a:lumMod val="60000"/>
                    <a:lumOff val="40000"/>
                  </a:schemeClr>
                </a:solidFill>
                <a:latin typeface="Consolas" charset="0"/>
              </a:rPr>
              <a:t>add(</a:t>
            </a:r>
            <a:r>
              <a:rPr lang="en-US" altLang="x-none" sz="280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nsolas" charset="0"/>
              </a:rPr>
              <a:t>rect</a:t>
            </a:r>
            <a:r>
              <a:rPr lang="en-US" altLang="x-none" sz="2800" dirty="0">
                <a:solidFill>
                  <a:schemeClr val="bg2">
                    <a:lumMod val="60000"/>
                    <a:lumOff val="40000"/>
                  </a:schemeClr>
                </a:solidFill>
                <a:latin typeface="Consolas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8215002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x-none" dirty="0"/>
              <a:t>Plan For Today</a:t>
            </a:r>
          </a:p>
        </p:txBody>
      </p:sp>
      <p:sp>
        <p:nvSpPr>
          <p:cNvPr id="800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x-none" sz="3600" dirty="0"/>
              <a:t>Announcements</a:t>
            </a:r>
          </a:p>
          <a:p>
            <a:pPr eaLnBrk="1" hangingPunct="1">
              <a:defRPr/>
            </a:pPr>
            <a:r>
              <a:rPr lang="en-US" altLang="x-none" sz="3600" dirty="0"/>
              <a:t>Recap: File Reading</a:t>
            </a:r>
          </a:p>
          <a:p>
            <a:pPr eaLnBrk="1" hangingPunct="1">
              <a:defRPr/>
            </a:pPr>
            <a:r>
              <a:rPr lang="en-US" altLang="x-none" sz="3600" dirty="0" err="1"/>
              <a:t>GraphicsProgram</a:t>
            </a:r>
            <a:endParaRPr lang="en-US" altLang="x-none" sz="3600" dirty="0"/>
          </a:p>
          <a:p>
            <a:pPr eaLnBrk="1" hangingPunct="1">
              <a:defRPr/>
            </a:pPr>
            <a:r>
              <a:rPr lang="en-US" altLang="x-none" sz="3600" dirty="0"/>
              <a:t>Graphical Objects</a:t>
            </a:r>
          </a:p>
          <a:p>
            <a:pPr eaLnBrk="1" hangingPunct="1">
              <a:defRPr/>
            </a:pPr>
            <a:r>
              <a:rPr lang="en-US" altLang="x-none" sz="3600" dirty="0"/>
              <a:t>Practice: Car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First </a:t>
            </a:r>
            <a:r>
              <a:rPr lang="en-US" dirty="0" err="1"/>
              <a:t>GraphicsProgram</a:t>
            </a:r>
            <a:endParaRPr lang="en-US" altLang="x-none" dirty="0"/>
          </a:p>
        </p:txBody>
      </p:sp>
      <p:sp>
        <p:nvSpPr>
          <p:cNvPr id="12093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endParaRPr lang="en-US" altLang="x-none" sz="2800" dirty="0">
              <a:solidFill>
                <a:schemeClr val="bg2">
                  <a:lumMod val="60000"/>
                  <a:lumOff val="40000"/>
                </a:schemeClr>
              </a:solidFill>
              <a:latin typeface="Consolas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800" dirty="0">
                <a:solidFill>
                  <a:schemeClr val="bg1">
                    <a:lumMod val="75000"/>
                  </a:schemeClr>
                </a:solidFill>
                <a:latin typeface="Consolas" charset="0"/>
              </a:rPr>
              <a:t>// Create a 200x250 </a:t>
            </a:r>
            <a:r>
              <a:rPr lang="en-US" altLang="x-none" sz="2800" dirty="0" err="1">
                <a:solidFill>
                  <a:schemeClr val="bg1">
                    <a:lumMod val="75000"/>
                  </a:schemeClr>
                </a:solidFill>
                <a:latin typeface="Consolas" charset="0"/>
              </a:rPr>
              <a:t>GRect</a:t>
            </a:r>
            <a:r>
              <a:rPr lang="en-US" altLang="x-none" sz="2800" dirty="0">
                <a:solidFill>
                  <a:schemeClr val="bg1">
                    <a:lumMod val="75000"/>
                  </a:schemeClr>
                </a:solidFill>
                <a:latin typeface="Consolas" charset="0"/>
              </a:rPr>
              <a:t> at (50, 50)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800" dirty="0" err="1">
                <a:solidFill>
                  <a:schemeClr val="bg1">
                    <a:lumMod val="75000"/>
                  </a:schemeClr>
                </a:solidFill>
                <a:latin typeface="Consolas" charset="0"/>
              </a:rPr>
              <a:t>GRect</a:t>
            </a:r>
            <a:r>
              <a:rPr lang="en-US" altLang="x-none" sz="2800" dirty="0">
                <a:solidFill>
                  <a:schemeClr val="bg1">
                    <a:lumMod val="75000"/>
                  </a:schemeClr>
                </a:solidFill>
                <a:latin typeface="Consolas" charset="0"/>
              </a:rPr>
              <a:t> </a:t>
            </a:r>
            <a:r>
              <a:rPr lang="en-US" altLang="x-none" sz="2800" dirty="0" err="1">
                <a:solidFill>
                  <a:schemeClr val="bg1">
                    <a:lumMod val="75000"/>
                  </a:schemeClr>
                </a:solidFill>
                <a:latin typeface="Consolas" charset="0"/>
              </a:rPr>
              <a:t>rect</a:t>
            </a:r>
            <a:r>
              <a:rPr lang="en-US" altLang="x-none" sz="2800" dirty="0">
                <a:solidFill>
                  <a:schemeClr val="bg1">
                    <a:lumMod val="75000"/>
                  </a:schemeClr>
                </a:solidFill>
                <a:latin typeface="Consolas" charset="0"/>
              </a:rPr>
              <a:t> = </a:t>
            </a:r>
            <a:r>
              <a:rPr lang="en-US" altLang="x-none" sz="2800" b="1" dirty="0">
                <a:solidFill>
                  <a:schemeClr val="bg1">
                    <a:lumMod val="75000"/>
                  </a:schemeClr>
                </a:solidFill>
                <a:latin typeface="Consolas" charset="0"/>
              </a:rPr>
              <a:t>new</a:t>
            </a:r>
            <a:r>
              <a:rPr lang="en-US" altLang="x-none" sz="2800" dirty="0">
                <a:solidFill>
                  <a:schemeClr val="bg1">
                    <a:lumMod val="75000"/>
                  </a:schemeClr>
                </a:solidFill>
                <a:latin typeface="Consolas" charset="0"/>
              </a:rPr>
              <a:t> </a:t>
            </a:r>
            <a:r>
              <a:rPr lang="en-US" altLang="x-none" sz="2800" dirty="0" err="1">
                <a:solidFill>
                  <a:schemeClr val="bg1">
                    <a:lumMod val="75000"/>
                  </a:schemeClr>
                </a:solidFill>
                <a:latin typeface="Consolas" charset="0"/>
              </a:rPr>
              <a:t>GRect</a:t>
            </a:r>
            <a:r>
              <a:rPr lang="en-US" altLang="x-none" sz="2800" dirty="0">
                <a:solidFill>
                  <a:schemeClr val="bg1">
                    <a:lumMod val="75000"/>
                  </a:schemeClr>
                </a:solidFill>
                <a:latin typeface="Consolas" charset="0"/>
              </a:rPr>
              <a:t>(50, 50, 200, 250);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altLang="x-none" sz="2800" dirty="0">
              <a:solidFill>
                <a:schemeClr val="bg2">
                  <a:lumMod val="60000"/>
                  <a:lumOff val="40000"/>
                </a:schemeClr>
              </a:solidFill>
              <a:latin typeface="Consolas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800" dirty="0">
                <a:solidFill>
                  <a:schemeClr val="bg2">
                    <a:lumMod val="60000"/>
                    <a:lumOff val="40000"/>
                  </a:schemeClr>
                </a:solidFill>
                <a:latin typeface="Consolas" charset="0"/>
              </a:rPr>
              <a:t>// Set some properties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80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nsolas" charset="0"/>
              </a:rPr>
              <a:t>rect.setFilled</a:t>
            </a:r>
            <a:r>
              <a:rPr lang="en-US" altLang="x-none" sz="2800" dirty="0">
                <a:solidFill>
                  <a:schemeClr val="bg2">
                    <a:lumMod val="60000"/>
                    <a:lumOff val="40000"/>
                  </a:schemeClr>
                </a:solidFill>
                <a:latin typeface="Consolas" charset="0"/>
              </a:rPr>
              <a:t>(true);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80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nsolas" charset="0"/>
              </a:rPr>
              <a:t>rect.setColor</a:t>
            </a:r>
            <a:r>
              <a:rPr lang="en-US" altLang="x-none" sz="2800" dirty="0">
                <a:solidFill>
                  <a:schemeClr val="bg2">
                    <a:lumMod val="60000"/>
                    <a:lumOff val="40000"/>
                  </a:schemeClr>
                </a:solidFill>
                <a:latin typeface="Consolas" charset="0"/>
              </a:rPr>
              <a:t>(</a:t>
            </a:r>
            <a:r>
              <a:rPr lang="en-US" altLang="x-none" sz="280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nsolas" charset="0"/>
              </a:rPr>
              <a:t>Color.RED</a:t>
            </a:r>
            <a:r>
              <a:rPr lang="en-US" altLang="x-none" sz="2800" dirty="0">
                <a:solidFill>
                  <a:schemeClr val="bg2">
                    <a:lumMod val="60000"/>
                    <a:lumOff val="40000"/>
                  </a:schemeClr>
                </a:solidFill>
                <a:latin typeface="Consolas" charset="0"/>
              </a:rPr>
              <a:t>);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800" dirty="0">
                <a:latin typeface="Consolas" charset="0"/>
              </a:rPr>
              <a:t>		 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800" dirty="0">
                <a:solidFill>
                  <a:srgbClr val="00B050"/>
                </a:solidFill>
                <a:latin typeface="Consolas" charset="0"/>
              </a:rPr>
              <a:t>// Add to the canvas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800" dirty="0">
                <a:solidFill>
                  <a:srgbClr val="FF0000"/>
                </a:solidFill>
                <a:latin typeface="Consolas" charset="0"/>
              </a:rPr>
              <a:t>add(</a:t>
            </a:r>
            <a:r>
              <a:rPr lang="en-US" altLang="x-none" sz="2800" dirty="0" err="1">
                <a:solidFill>
                  <a:srgbClr val="FF0000"/>
                </a:solidFill>
                <a:latin typeface="Consolas" charset="0"/>
              </a:rPr>
              <a:t>rect</a:t>
            </a:r>
            <a:r>
              <a:rPr lang="en-US" altLang="x-none" sz="2800" dirty="0">
                <a:solidFill>
                  <a:srgbClr val="FF0000"/>
                </a:solidFill>
                <a:latin typeface="Consolas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5091843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First </a:t>
            </a:r>
            <a:r>
              <a:rPr lang="en-US" dirty="0" err="1"/>
              <a:t>GraphicsProgram</a:t>
            </a:r>
            <a:endParaRPr lang="en-US" altLang="x-none" dirty="0"/>
          </a:p>
        </p:txBody>
      </p:sp>
      <p:sp>
        <p:nvSpPr>
          <p:cNvPr id="12093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endParaRPr lang="en-US" altLang="x-none" sz="2800" dirty="0">
              <a:solidFill>
                <a:srgbClr val="00B050"/>
              </a:solidFill>
              <a:latin typeface="Consolas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800" dirty="0">
                <a:solidFill>
                  <a:srgbClr val="00B050"/>
                </a:solidFill>
                <a:latin typeface="Consolas" charset="0"/>
              </a:rPr>
              <a:t>// Create a 200x250 </a:t>
            </a:r>
            <a:r>
              <a:rPr lang="en-US" altLang="x-none" sz="2800" dirty="0" err="1">
                <a:solidFill>
                  <a:srgbClr val="00B050"/>
                </a:solidFill>
                <a:latin typeface="Consolas" charset="0"/>
              </a:rPr>
              <a:t>GRect</a:t>
            </a:r>
            <a:r>
              <a:rPr lang="en-US" altLang="x-none" sz="2800" dirty="0">
                <a:solidFill>
                  <a:srgbClr val="00B050"/>
                </a:solidFill>
                <a:latin typeface="Consolas" charset="0"/>
              </a:rPr>
              <a:t> at (50, 50)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800" dirty="0" err="1">
                <a:latin typeface="Consolas" charset="0"/>
              </a:rPr>
              <a:t>GRect</a:t>
            </a:r>
            <a:r>
              <a:rPr lang="en-US" altLang="x-none" sz="2800" dirty="0">
                <a:latin typeface="Consolas" charset="0"/>
              </a:rPr>
              <a:t> </a:t>
            </a:r>
            <a:r>
              <a:rPr lang="en-US" altLang="x-none" sz="2800" dirty="0" err="1">
                <a:latin typeface="Consolas" charset="0"/>
              </a:rPr>
              <a:t>rect</a:t>
            </a:r>
            <a:r>
              <a:rPr lang="en-US" altLang="x-none" sz="2800" dirty="0">
                <a:latin typeface="Consolas" charset="0"/>
              </a:rPr>
              <a:t> = </a:t>
            </a:r>
            <a:r>
              <a:rPr lang="en-US" altLang="x-none" sz="2800" b="1" dirty="0">
                <a:solidFill>
                  <a:srgbClr val="7030A0"/>
                </a:solidFill>
                <a:latin typeface="Consolas" charset="0"/>
              </a:rPr>
              <a:t>new</a:t>
            </a:r>
            <a:r>
              <a:rPr lang="en-US" altLang="x-none" sz="2800" dirty="0">
                <a:solidFill>
                  <a:srgbClr val="7030A0"/>
                </a:solidFill>
                <a:latin typeface="Consolas" charset="0"/>
              </a:rPr>
              <a:t> </a:t>
            </a:r>
            <a:r>
              <a:rPr lang="en-US" altLang="x-none" sz="2800" dirty="0" err="1">
                <a:latin typeface="Consolas" charset="0"/>
              </a:rPr>
              <a:t>GRect</a:t>
            </a:r>
            <a:r>
              <a:rPr lang="en-US" altLang="x-none" sz="2800" dirty="0">
                <a:latin typeface="Consolas" charset="0"/>
              </a:rPr>
              <a:t>(50, 50, 200, 250);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altLang="x-none" sz="2800" dirty="0">
              <a:latin typeface="Consolas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800" dirty="0">
                <a:solidFill>
                  <a:srgbClr val="00B050"/>
                </a:solidFill>
                <a:latin typeface="Consolas" charset="0"/>
              </a:rPr>
              <a:t>// Set some properties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800" dirty="0" err="1">
                <a:latin typeface="Consolas" charset="0"/>
              </a:rPr>
              <a:t>rect.setFilled</a:t>
            </a:r>
            <a:r>
              <a:rPr lang="en-US" altLang="x-none" sz="2800" dirty="0">
                <a:latin typeface="Consolas" charset="0"/>
              </a:rPr>
              <a:t>(</a:t>
            </a:r>
            <a:r>
              <a:rPr lang="en-US" altLang="x-none" sz="2800" dirty="0">
                <a:solidFill>
                  <a:srgbClr val="7030A0"/>
                </a:solidFill>
                <a:latin typeface="Consolas" charset="0"/>
              </a:rPr>
              <a:t>true</a:t>
            </a:r>
            <a:r>
              <a:rPr lang="en-US" altLang="x-none" sz="2800" dirty="0">
                <a:latin typeface="Consolas" charset="0"/>
              </a:rPr>
              <a:t>);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800" dirty="0" err="1">
                <a:latin typeface="Consolas" charset="0"/>
              </a:rPr>
              <a:t>rect.setColor</a:t>
            </a:r>
            <a:r>
              <a:rPr lang="en-US" altLang="x-none" sz="2800" dirty="0">
                <a:latin typeface="Consolas" charset="0"/>
              </a:rPr>
              <a:t>(</a:t>
            </a:r>
            <a:r>
              <a:rPr lang="en-US" altLang="x-none" sz="2800" dirty="0" err="1">
                <a:latin typeface="Consolas" charset="0"/>
              </a:rPr>
              <a:t>Color.</a:t>
            </a:r>
            <a:r>
              <a:rPr lang="en-US" altLang="x-none" sz="2800" dirty="0" err="1">
                <a:solidFill>
                  <a:srgbClr val="0070C0"/>
                </a:solidFill>
                <a:latin typeface="Consolas" charset="0"/>
              </a:rPr>
              <a:t>RED</a:t>
            </a:r>
            <a:r>
              <a:rPr lang="en-US" altLang="x-none" sz="2800" dirty="0">
                <a:latin typeface="Consolas" charset="0"/>
              </a:rPr>
              <a:t>);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800" dirty="0">
                <a:latin typeface="Consolas" charset="0"/>
              </a:rPr>
              <a:t>		 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800" dirty="0">
                <a:solidFill>
                  <a:srgbClr val="00B050"/>
                </a:solidFill>
                <a:latin typeface="Consolas" charset="0"/>
              </a:rPr>
              <a:t>// Add to the canvas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800" dirty="0">
                <a:latin typeface="Consolas" charset="0"/>
              </a:rPr>
              <a:t>add(</a:t>
            </a:r>
            <a:r>
              <a:rPr lang="en-US" altLang="x-none" sz="2800" dirty="0" err="1">
                <a:latin typeface="Consolas" charset="0"/>
              </a:rPr>
              <a:t>rect</a:t>
            </a:r>
            <a:r>
              <a:rPr lang="en-US" altLang="x-none" sz="2800" dirty="0">
                <a:latin typeface="Consolas" charset="0"/>
              </a:rPr>
              <a:t>);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8633" y="3916680"/>
            <a:ext cx="3640775" cy="256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8297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Graphics Canvas</a:t>
            </a:r>
          </a:p>
        </p:txBody>
      </p:sp>
      <p:sp>
        <p:nvSpPr>
          <p:cNvPr id="4" name="Rectangle 3"/>
          <p:cNvSpPr/>
          <p:nvPr/>
        </p:nvSpPr>
        <p:spPr>
          <a:xfrm>
            <a:off x="1371600" y="1759369"/>
            <a:ext cx="6290858" cy="4748074"/>
          </a:xfrm>
          <a:prstGeom prst="rect">
            <a:avLst/>
          </a:prstGeom>
          <a:noFill/>
          <a:ln w="38100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944296" y="1152144"/>
            <a:ext cx="8546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0,0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2449769" y="1984966"/>
            <a:ext cx="1658823" cy="646331"/>
            <a:chOff x="2526250" y="1590667"/>
            <a:chExt cx="1658823" cy="646331"/>
          </a:xfrm>
        </p:grpSpPr>
        <p:cxnSp>
          <p:nvCxnSpPr>
            <p:cNvPr id="9" name="Straight Connector 8"/>
            <p:cNvCxnSpPr/>
            <p:nvPr/>
          </p:nvCxnSpPr>
          <p:spPr>
            <a:xfrm>
              <a:off x="2526250" y="1911638"/>
              <a:ext cx="136545" cy="136545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2553560" y="1913833"/>
              <a:ext cx="70470" cy="136545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2695447" y="1590667"/>
              <a:ext cx="148962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>
                  <a:solidFill>
                    <a:srgbClr val="0000FF"/>
                  </a:solidFill>
                </a:rPr>
                <a:t>40,20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2436105" y="4483754"/>
            <a:ext cx="1822688" cy="646331"/>
            <a:chOff x="2526250" y="1588472"/>
            <a:chExt cx="1822688" cy="646331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2526250" y="1911638"/>
              <a:ext cx="136545" cy="136545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H="1">
              <a:off x="2553560" y="1913833"/>
              <a:ext cx="70470" cy="136545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2859312" y="1588472"/>
              <a:ext cx="148962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>
                  <a:solidFill>
                    <a:srgbClr val="0000FF"/>
                  </a:solidFill>
                </a:rPr>
                <a:t>40,120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4992518" y="2590189"/>
            <a:ext cx="1822688" cy="646331"/>
            <a:chOff x="2526250" y="1588472"/>
            <a:chExt cx="1822688" cy="646331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2526250" y="1911638"/>
              <a:ext cx="136545" cy="136545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H="1">
              <a:off x="2553560" y="1913833"/>
              <a:ext cx="70470" cy="136545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2859312" y="1588472"/>
              <a:ext cx="148962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>
                  <a:solidFill>
                    <a:srgbClr val="0000FF"/>
                  </a:solidFill>
                </a:rPr>
                <a:t>120,40</a:t>
              </a:r>
            </a:p>
          </p:txBody>
        </p:sp>
      </p:grpSp>
      <p:cxnSp>
        <p:nvCxnSpPr>
          <p:cNvPr id="21" name="Straight Arrow Connector 20"/>
          <p:cNvCxnSpPr/>
          <p:nvPr/>
        </p:nvCxnSpPr>
        <p:spPr>
          <a:xfrm>
            <a:off x="1066800" y="1905501"/>
            <a:ext cx="0" cy="3485263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1981200" y="1447800"/>
            <a:ext cx="4834006" cy="10402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4679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Collage Model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666" y="1371600"/>
            <a:ext cx="7404668" cy="5352566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310996A-C81E-0048-9634-4205ED29AD20}"/>
              </a:ext>
            </a:extLst>
          </p:cNvPr>
          <p:cNvCxnSpPr>
            <a:cxnSpLocks/>
          </p:cNvCxnSpPr>
          <p:nvPr/>
        </p:nvCxnSpPr>
        <p:spPr>
          <a:xfrm flipV="1">
            <a:off x="869666" y="4419600"/>
            <a:ext cx="1492534" cy="182015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4A0EC3-2F8D-CC4C-AD4A-498799FBB09C}"/>
              </a:ext>
            </a:extLst>
          </p:cNvPr>
          <p:cNvSpPr txBox="1"/>
          <p:nvPr/>
        </p:nvSpPr>
        <p:spPr>
          <a:xfrm>
            <a:off x="163286" y="6240730"/>
            <a:ext cx="441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Must have been added first</a:t>
            </a:r>
          </a:p>
        </p:txBody>
      </p:sp>
    </p:spTree>
    <p:extLst>
      <p:ext uri="{BB962C8B-B14F-4D97-AF65-F5344CB8AC3E}">
        <p14:creationId xmlns:p14="http://schemas.microsoft.com/office/powerpoint/2010/main" val="1152436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x-none" dirty="0"/>
              <a:t>Plan For Today</a:t>
            </a:r>
          </a:p>
        </p:txBody>
      </p:sp>
      <p:sp>
        <p:nvSpPr>
          <p:cNvPr id="800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x-none" sz="3600" dirty="0">
                <a:solidFill>
                  <a:schemeClr val="bg1">
                    <a:lumMod val="75000"/>
                  </a:schemeClr>
                </a:solidFill>
              </a:rPr>
              <a:t>Announcements</a:t>
            </a:r>
          </a:p>
          <a:p>
            <a:pPr eaLnBrk="1" hangingPunct="1">
              <a:defRPr/>
            </a:pPr>
            <a:r>
              <a:rPr lang="en-US" altLang="x-none" sz="3600" dirty="0">
                <a:solidFill>
                  <a:schemeClr val="bg1">
                    <a:lumMod val="75000"/>
                  </a:schemeClr>
                </a:solidFill>
              </a:rPr>
              <a:t>Recap: File Reading</a:t>
            </a:r>
          </a:p>
          <a:p>
            <a:pPr eaLnBrk="1" hangingPunct="1">
              <a:defRPr/>
            </a:pPr>
            <a:r>
              <a:rPr lang="en-US" altLang="x-none" sz="3600" dirty="0" err="1">
                <a:solidFill>
                  <a:schemeClr val="bg1">
                    <a:lumMod val="75000"/>
                  </a:schemeClr>
                </a:solidFill>
              </a:rPr>
              <a:t>GraphicsProgram</a:t>
            </a:r>
            <a:endParaRPr lang="en-US" altLang="x-none" sz="3600" dirty="0">
              <a:solidFill>
                <a:schemeClr val="bg1">
                  <a:lumMod val="75000"/>
                </a:schemeClr>
              </a:solidFill>
            </a:endParaRPr>
          </a:p>
          <a:p>
            <a:pPr eaLnBrk="1" hangingPunct="1">
              <a:defRPr/>
            </a:pPr>
            <a:r>
              <a:rPr lang="en-US" altLang="x-none" sz="3600" dirty="0"/>
              <a:t>Graphical Objects</a:t>
            </a:r>
          </a:p>
          <a:p>
            <a:pPr eaLnBrk="1" hangingPunct="1">
              <a:defRPr/>
            </a:pPr>
            <a:r>
              <a:rPr lang="en-US" altLang="x-none" sz="3600" dirty="0">
                <a:solidFill>
                  <a:schemeClr val="bg1">
                    <a:lumMod val="75000"/>
                  </a:schemeClr>
                </a:solidFill>
              </a:rPr>
              <a:t>Practice: Cars and Checkerboards</a:t>
            </a:r>
          </a:p>
        </p:txBody>
      </p:sp>
    </p:spTree>
    <p:extLst>
      <p:ext uri="{BB962C8B-B14F-4D97-AF65-F5344CB8AC3E}">
        <p14:creationId xmlns:p14="http://schemas.microsoft.com/office/powerpoint/2010/main" val="14576883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7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Graphical Objects</a:t>
            </a:r>
          </a:p>
        </p:txBody>
      </p:sp>
      <p:sp>
        <p:nvSpPr>
          <p:cNvPr id="12072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  <a:tabLst>
                <a:tab pos="2743200" algn="l"/>
                <a:tab pos="4229100" algn="l"/>
                <a:tab pos="5486400" algn="l"/>
              </a:tabLst>
            </a:pPr>
            <a:r>
              <a:rPr lang="en-US" altLang="x-none" dirty="0" err="1">
                <a:latin typeface="Consolas" charset="0"/>
              </a:rPr>
              <a:t>GRect</a:t>
            </a:r>
            <a:r>
              <a:rPr lang="en-US" altLang="x-none" dirty="0">
                <a:latin typeface="Consolas" charset="0"/>
              </a:rPr>
              <a:t>	</a:t>
            </a:r>
            <a:r>
              <a:rPr lang="en-US" altLang="x-none" dirty="0" err="1">
                <a:latin typeface="Consolas" charset="0"/>
              </a:rPr>
              <a:t>GOval</a:t>
            </a:r>
            <a:r>
              <a:rPr lang="en-US" altLang="x-none" dirty="0">
                <a:latin typeface="Consolas" charset="0"/>
              </a:rPr>
              <a:t>		</a:t>
            </a:r>
            <a:r>
              <a:rPr lang="en-US" altLang="x-none" dirty="0" err="1">
                <a:latin typeface="Consolas" charset="0"/>
              </a:rPr>
              <a:t>GLine</a:t>
            </a:r>
            <a:endParaRPr lang="en-US" altLang="x-none" dirty="0">
              <a:latin typeface="Consolas" charset="0"/>
            </a:endParaRPr>
          </a:p>
          <a:p>
            <a:pPr>
              <a:buFontTx/>
              <a:buNone/>
              <a:tabLst>
                <a:tab pos="2743200" algn="l"/>
                <a:tab pos="4229100" algn="l"/>
                <a:tab pos="5486400" algn="l"/>
              </a:tabLst>
            </a:pPr>
            <a:endParaRPr lang="en-US" altLang="x-none" sz="2200" dirty="0">
              <a:latin typeface="Consolas" charset="0"/>
            </a:endParaRPr>
          </a:p>
          <a:p>
            <a:pPr>
              <a:buFontTx/>
              <a:buNone/>
              <a:tabLst>
                <a:tab pos="2743200" algn="l"/>
                <a:tab pos="4229100" algn="l"/>
                <a:tab pos="5486400" algn="l"/>
              </a:tabLst>
            </a:pPr>
            <a:endParaRPr lang="en-US" altLang="x-none" sz="2200" dirty="0">
              <a:latin typeface="Consolas" charset="0"/>
            </a:endParaRPr>
          </a:p>
          <a:p>
            <a:pPr>
              <a:buFontTx/>
              <a:buNone/>
              <a:tabLst>
                <a:tab pos="2743200" algn="l"/>
                <a:tab pos="4229100" algn="l"/>
                <a:tab pos="5486400" algn="l"/>
              </a:tabLst>
            </a:pPr>
            <a:endParaRPr lang="en-US" altLang="x-none" sz="2200" dirty="0">
              <a:latin typeface="Consolas" charset="0"/>
            </a:endParaRPr>
          </a:p>
          <a:p>
            <a:pPr>
              <a:buFontTx/>
              <a:buNone/>
              <a:tabLst>
                <a:tab pos="2743200" algn="l"/>
                <a:tab pos="4229100" algn="l"/>
                <a:tab pos="5486400" algn="l"/>
              </a:tabLst>
            </a:pPr>
            <a:endParaRPr lang="en-US" altLang="x-none" sz="2200" dirty="0">
              <a:latin typeface="Consolas" charset="0"/>
            </a:endParaRPr>
          </a:p>
          <a:p>
            <a:pPr>
              <a:buFontTx/>
              <a:buNone/>
              <a:tabLst>
                <a:tab pos="2743200" algn="l"/>
                <a:tab pos="4229100" algn="l"/>
                <a:tab pos="5486400" algn="l"/>
              </a:tabLst>
            </a:pPr>
            <a:endParaRPr lang="en-US" altLang="x-none" sz="2200" dirty="0">
              <a:latin typeface="Consolas" charset="0"/>
            </a:endParaRPr>
          </a:p>
          <a:p>
            <a:pPr>
              <a:buFontTx/>
              <a:buNone/>
              <a:tabLst>
                <a:tab pos="2743200" algn="l"/>
                <a:tab pos="4229100" algn="l"/>
                <a:tab pos="5486400" algn="l"/>
              </a:tabLst>
            </a:pPr>
            <a:endParaRPr lang="en-US" altLang="x-none" sz="2200" dirty="0">
              <a:latin typeface="Consolas" charset="0"/>
            </a:endParaRPr>
          </a:p>
          <a:p>
            <a:pPr>
              <a:buFontTx/>
              <a:buNone/>
              <a:tabLst>
                <a:tab pos="2743200" algn="l"/>
                <a:tab pos="4229100" algn="l"/>
                <a:tab pos="5486400" algn="l"/>
              </a:tabLst>
            </a:pPr>
            <a:r>
              <a:rPr lang="en-US" altLang="x-none" dirty="0">
                <a:latin typeface="Consolas" charset="0"/>
              </a:rPr>
              <a:t>GLabel	</a:t>
            </a:r>
            <a:r>
              <a:rPr lang="en-US" altLang="x-none" dirty="0" err="1">
                <a:latin typeface="Consolas" charset="0"/>
              </a:rPr>
              <a:t>GImage</a:t>
            </a:r>
            <a:r>
              <a:rPr lang="en-US" altLang="x-none" dirty="0">
                <a:latin typeface="Consolas" charset="0"/>
              </a:rPr>
              <a:t>		</a:t>
            </a:r>
            <a:r>
              <a:rPr lang="en-US" altLang="x-none" dirty="0" err="1">
                <a:latin typeface="Consolas" charset="0"/>
              </a:rPr>
              <a:t>GArc</a:t>
            </a:r>
            <a:endParaRPr lang="en-US" altLang="x-none" dirty="0">
              <a:latin typeface="Consolas" charset="0"/>
            </a:endParaRPr>
          </a:p>
          <a:p>
            <a:pPr>
              <a:buFontTx/>
              <a:buNone/>
              <a:tabLst>
                <a:tab pos="2743200" algn="l"/>
                <a:tab pos="4229100" algn="l"/>
                <a:tab pos="5486400" algn="l"/>
              </a:tabLst>
            </a:pPr>
            <a:endParaRPr lang="en-US" altLang="x-none" dirty="0">
              <a:latin typeface="Consolas" charset="0"/>
            </a:endParaRPr>
          </a:p>
          <a:p>
            <a:pPr>
              <a:buFontTx/>
              <a:buNone/>
              <a:tabLst>
                <a:tab pos="2743200" algn="l"/>
                <a:tab pos="4229100" algn="l"/>
                <a:tab pos="5486400" algn="l"/>
              </a:tabLst>
            </a:pPr>
            <a:endParaRPr lang="en-US" altLang="x-none" dirty="0">
              <a:latin typeface="Consolas" charset="0"/>
            </a:endParaRPr>
          </a:p>
          <a:p>
            <a:pPr>
              <a:buFontTx/>
              <a:buNone/>
              <a:tabLst>
                <a:tab pos="2743200" algn="l"/>
                <a:tab pos="4229100" algn="l"/>
                <a:tab pos="5486400" algn="l"/>
              </a:tabLst>
            </a:pPr>
            <a:endParaRPr lang="en-US" altLang="x-none" dirty="0">
              <a:latin typeface="Consolas" charset="0"/>
            </a:endParaRPr>
          </a:p>
          <a:p>
            <a:pPr>
              <a:buFontTx/>
              <a:buNone/>
              <a:tabLst>
                <a:tab pos="2743200" algn="l"/>
                <a:tab pos="4229100" algn="l"/>
                <a:tab pos="5486400" algn="l"/>
              </a:tabLst>
            </a:pPr>
            <a:r>
              <a:rPr lang="en-US" altLang="x-none" dirty="0" err="1">
                <a:latin typeface="Consolas" charset="0"/>
              </a:rPr>
              <a:t>GRoundRect</a:t>
            </a:r>
            <a:r>
              <a:rPr lang="en-US" altLang="x-none" dirty="0">
                <a:latin typeface="Consolas" charset="0"/>
              </a:rPr>
              <a:t>		</a:t>
            </a:r>
            <a:r>
              <a:rPr lang="en-US" altLang="x-none" dirty="0" err="1">
                <a:latin typeface="Consolas" charset="0"/>
              </a:rPr>
              <a:t>GPolygon</a:t>
            </a:r>
            <a:endParaRPr lang="en-US" altLang="x-none" dirty="0">
              <a:latin typeface="Consolas" charset="0"/>
            </a:endParaRPr>
          </a:p>
        </p:txBody>
      </p:sp>
      <p:grpSp>
        <p:nvGrpSpPr>
          <p:cNvPr id="1207300" name="Group 4"/>
          <p:cNvGrpSpPr>
            <a:grpSpLocks/>
          </p:cNvGrpSpPr>
          <p:nvPr/>
        </p:nvGrpSpPr>
        <p:grpSpPr bwMode="auto">
          <a:xfrm>
            <a:off x="98425" y="1708150"/>
            <a:ext cx="2797175" cy="1908174"/>
            <a:chOff x="62" y="1038"/>
            <a:chExt cx="1762" cy="1202"/>
          </a:xfrm>
        </p:grpSpPr>
        <p:sp>
          <p:nvSpPr>
            <p:cNvPr id="1207301" name="Rectangle 5"/>
            <p:cNvSpPr>
              <a:spLocks noChangeArrowheads="1"/>
            </p:cNvSpPr>
            <p:nvPr/>
          </p:nvSpPr>
          <p:spPr bwMode="auto">
            <a:xfrm>
              <a:off x="542" y="1254"/>
              <a:ext cx="701" cy="817"/>
            </a:xfrm>
            <a:prstGeom prst="rect">
              <a:avLst/>
            </a:prstGeom>
            <a:noFill/>
            <a:ln w="3672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07302" name="Text Box 6"/>
            <p:cNvSpPr txBox="1">
              <a:spLocks noChangeArrowheads="1"/>
            </p:cNvSpPr>
            <p:nvPr/>
          </p:nvSpPr>
          <p:spPr bwMode="auto">
            <a:xfrm>
              <a:off x="62" y="1038"/>
              <a:ext cx="701" cy="1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0876" rIns="90000" bIns="45000"/>
            <a:lstStyle>
              <a:lvl1pPr algn="l" defTabSz="457200">
                <a:tabLst>
                  <a:tab pos="7239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defTabSz="457200">
                <a:tabLst>
                  <a:tab pos="7239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defTabSz="457200">
                <a:tabLst>
                  <a:tab pos="7239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defTabSz="457200">
                <a:tabLst>
                  <a:tab pos="7239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defTabSz="457200">
                <a:tabLst>
                  <a:tab pos="7239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>
                  <a:solidFill>
                    <a:srgbClr val="000000"/>
                  </a:solidFill>
                </a:rPr>
                <a:t>(x, y)</a:t>
              </a:r>
            </a:p>
          </p:txBody>
        </p:sp>
        <p:sp>
          <p:nvSpPr>
            <p:cNvPr id="1207303" name="Text Box 7"/>
            <p:cNvSpPr txBox="1">
              <a:spLocks noChangeArrowheads="1"/>
            </p:cNvSpPr>
            <p:nvPr/>
          </p:nvSpPr>
          <p:spPr bwMode="auto">
            <a:xfrm>
              <a:off x="986" y="2063"/>
              <a:ext cx="838" cy="1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0876" rIns="90000" bIns="45000"/>
            <a:lstStyle>
              <a:lvl1pPr algn="l" defTabSz="457200"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defTabSz="457200"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defTabSz="457200"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defTabSz="457200"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defTabSz="457200"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dirty="0">
                  <a:solidFill>
                    <a:srgbClr val="000000"/>
                  </a:solidFill>
                </a:rPr>
                <a:t>(</a:t>
              </a:r>
              <a:r>
                <a:rPr lang="en-US" altLang="x-none" dirty="0" err="1">
                  <a:solidFill>
                    <a:srgbClr val="000000"/>
                  </a:solidFill>
                </a:rPr>
                <a:t>x+w</a:t>
              </a:r>
              <a:r>
                <a:rPr lang="en-US" altLang="x-none" dirty="0">
                  <a:solidFill>
                    <a:srgbClr val="000000"/>
                  </a:solidFill>
                </a:rPr>
                <a:t>, </a:t>
              </a:r>
              <a:r>
                <a:rPr lang="en-US" altLang="x-none" dirty="0" err="1">
                  <a:solidFill>
                    <a:srgbClr val="000000"/>
                  </a:solidFill>
                </a:rPr>
                <a:t>y+h</a:t>
              </a:r>
              <a:r>
                <a:rPr lang="en-US" altLang="x-none" dirty="0">
                  <a:solidFill>
                    <a:srgbClr val="000000"/>
                  </a:solidFill>
                </a:rPr>
                <a:t>)</a:t>
              </a:r>
            </a:p>
          </p:txBody>
        </p:sp>
      </p:grpSp>
      <p:grpSp>
        <p:nvGrpSpPr>
          <p:cNvPr id="1207304" name="Group 8"/>
          <p:cNvGrpSpPr>
            <a:grpSpLocks/>
          </p:cNvGrpSpPr>
          <p:nvPr/>
        </p:nvGrpSpPr>
        <p:grpSpPr bwMode="auto">
          <a:xfrm>
            <a:off x="2743200" y="1666875"/>
            <a:ext cx="2867025" cy="2035175"/>
            <a:chOff x="1498" y="1012"/>
            <a:chExt cx="1806" cy="1282"/>
          </a:xfrm>
        </p:grpSpPr>
        <p:sp>
          <p:nvSpPr>
            <p:cNvPr id="1207305" name="Text Box 9"/>
            <p:cNvSpPr txBox="1">
              <a:spLocks noChangeArrowheads="1"/>
            </p:cNvSpPr>
            <p:nvPr/>
          </p:nvSpPr>
          <p:spPr bwMode="auto">
            <a:xfrm>
              <a:off x="1498" y="1012"/>
              <a:ext cx="701" cy="1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0876" rIns="90000" bIns="45000"/>
            <a:lstStyle>
              <a:lvl1pPr algn="l" defTabSz="457200">
                <a:tabLst>
                  <a:tab pos="7239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defTabSz="457200">
                <a:tabLst>
                  <a:tab pos="7239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defTabSz="457200">
                <a:tabLst>
                  <a:tab pos="7239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defTabSz="457200">
                <a:tabLst>
                  <a:tab pos="7239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defTabSz="457200">
                <a:tabLst>
                  <a:tab pos="7239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>
                  <a:solidFill>
                    <a:srgbClr val="000000"/>
                  </a:solidFill>
                </a:rPr>
                <a:t>(x, y)</a:t>
              </a:r>
            </a:p>
          </p:txBody>
        </p:sp>
        <p:sp>
          <p:nvSpPr>
            <p:cNvPr id="1207306" name="Rectangle 10"/>
            <p:cNvSpPr>
              <a:spLocks noChangeArrowheads="1"/>
            </p:cNvSpPr>
            <p:nvPr/>
          </p:nvSpPr>
          <p:spPr bwMode="auto">
            <a:xfrm>
              <a:off x="1944" y="1236"/>
              <a:ext cx="701" cy="874"/>
            </a:xfrm>
            <a:prstGeom prst="rect">
              <a:avLst/>
            </a:prstGeom>
            <a:noFill/>
            <a:ln w="36703">
              <a:solidFill>
                <a:srgbClr val="C0C0C0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07307" name="Oval 11"/>
            <p:cNvSpPr>
              <a:spLocks noChangeArrowheads="1"/>
            </p:cNvSpPr>
            <p:nvPr/>
          </p:nvSpPr>
          <p:spPr bwMode="auto">
            <a:xfrm>
              <a:off x="1944" y="1236"/>
              <a:ext cx="701" cy="873"/>
            </a:xfrm>
            <a:prstGeom prst="ellipse">
              <a:avLst/>
            </a:prstGeom>
            <a:noFill/>
            <a:ln w="3672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07308" name="Text Box 12"/>
            <p:cNvSpPr txBox="1">
              <a:spLocks noChangeArrowheads="1"/>
            </p:cNvSpPr>
            <p:nvPr/>
          </p:nvSpPr>
          <p:spPr bwMode="auto">
            <a:xfrm>
              <a:off x="2380" y="2117"/>
              <a:ext cx="924" cy="1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0876" rIns="90000" bIns="45000"/>
            <a:lstStyle>
              <a:lvl1pPr algn="l" defTabSz="457200"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defTabSz="457200"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defTabSz="457200"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defTabSz="457200"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defTabSz="457200"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>
                  <a:solidFill>
                    <a:srgbClr val="000000"/>
                  </a:solidFill>
                </a:rPr>
                <a:t>(</a:t>
              </a:r>
              <a:r>
                <a:rPr lang="en-US" altLang="x-none" dirty="0" err="1">
                  <a:solidFill>
                    <a:srgbClr val="000000"/>
                  </a:solidFill>
                </a:rPr>
                <a:t>x+w</a:t>
              </a:r>
              <a:r>
                <a:rPr lang="en-US" altLang="x-none" dirty="0">
                  <a:solidFill>
                    <a:srgbClr val="000000"/>
                  </a:solidFill>
                </a:rPr>
                <a:t>, </a:t>
              </a:r>
              <a:r>
                <a:rPr lang="en-US" altLang="x-none" dirty="0" err="1">
                  <a:solidFill>
                    <a:srgbClr val="000000"/>
                  </a:solidFill>
                </a:rPr>
                <a:t>y+h</a:t>
              </a:r>
              <a:r>
                <a:rPr lang="en-US" altLang="x-none" dirty="0">
                  <a:solidFill>
                    <a:srgbClr val="000000"/>
                  </a:solidFill>
                </a:rPr>
                <a:t>)</a:t>
              </a:r>
            </a:p>
          </p:txBody>
        </p:sp>
      </p:grpSp>
      <p:grpSp>
        <p:nvGrpSpPr>
          <p:cNvPr id="1207309" name="Group 13"/>
          <p:cNvGrpSpPr>
            <a:grpSpLocks/>
          </p:cNvGrpSpPr>
          <p:nvPr/>
        </p:nvGrpSpPr>
        <p:grpSpPr bwMode="auto">
          <a:xfrm>
            <a:off x="5638799" y="1736725"/>
            <a:ext cx="2437991" cy="1808163"/>
            <a:chOff x="3360" y="1056"/>
            <a:chExt cx="1893" cy="1404"/>
          </a:xfrm>
        </p:grpSpPr>
        <p:sp>
          <p:nvSpPr>
            <p:cNvPr id="1207310" name="Text Box 14"/>
            <p:cNvSpPr txBox="1">
              <a:spLocks noChangeArrowheads="1"/>
            </p:cNvSpPr>
            <p:nvPr/>
          </p:nvSpPr>
          <p:spPr bwMode="auto">
            <a:xfrm>
              <a:off x="3360" y="1056"/>
              <a:ext cx="864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0876" rIns="90000" bIns="45000"/>
            <a:lstStyle>
              <a:lvl1pPr algn="l" defTabSz="457200">
                <a:tabLst>
                  <a:tab pos="7239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defTabSz="457200">
                <a:tabLst>
                  <a:tab pos="7239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defTabSz="457200">
                <a:tabLst>
                  <a:tab pos="7239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defTabSz="457200">
                <a:tabLst>
                  <a:tab pos="7239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defTabSz="457200">
                <a:tabLst>
                  <a:tab pos="7239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>
                  <a:solidFill>
                    <a:srgbClr val="000000"/>
                  </a:solidFill>
                </a:rPr>
                <a:t>(x</a:t>
              </a:r>
              <a:r>
                <a:rPr lang="en-US" altLang="x-none" baseline="-33000">
                  <a:solidFill>
                    <a:srgbClr val="000000"/>
                  </a:solidFill>
                </a:rPr>
                <a:t>1</a:t>
              </a:r>
              <a:r>
                <a:rPr lang="en-US" altLang="x-none">
                  <a:solidFill>
                    <a:srgbClr val="000000"/>
                  </a:solidFill>
                </a:rPr>
                <a:t>, y</a:t>
              </a:r>
              <a:r>
                <a:rPr lang="en-US" altLang="x-none" baseline="-33000">
                  <a:solidFill>
                    <a:srgbClr val="000000"/>
                  </a:solidFill>
                </a:rPr>
                <a:t>1</a:t>
              </a:r>
              <a:r>
                <a:rPr lang="en-US" altLang="x-none">
                  <a:solidFill>
                    <a:srgbClr val="000000"/>
                  </a:solidFill>
                </a:rPr>
                <a:t>)</a:t>
              </a:r>
            </a:p>
          </p:txBody>
        </p:sp>
        <p:sp>
          <p:nvSpPr>
            <p:cNvPr id="1207311" name="Text Box 15"/>
            <p:cNvSpPr txBox="1">
              <a:spLocks noChangeArrowheads="1"/>
            </p:cNvSpPr>
            <p:nvPr/>
          </p:nvSpPr>
          <p:spPr bwMode="auto">
            <a:xfrm>
              <a:off x="4320" y="2208"/>
              <a:ext cx="933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0876" rIns="90000" bIns="45000"/>
            <a:lstStyle>
              <a:lvl1pPr algn="l" defTabSz="457200"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defTabSz="457200"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defTabSz="457200"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defTabSz="457200"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defTabSz="457200"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>
                  <a:solidFill>
                    <a:srgbClr val="000000"/>
                  </a:solidFill>
                </a:rPr>
                <a:t>(x</a:t>
              </a:r>
              <a:r>
                <a:rPr lang="en-US" altLang="x-none" baseline="-33000">
                  <a:solidFill>
                    <a:srgbClr val="000000"/>
                  </a:solidFill>
                </a:rPr>
                <a:t>2</a:t>
              </a:r>
              <a:r>
                <a:rPr lang="en-US" altLang="x-none">
                  <a:solidFill>
                    <a:srgbClr val="000000"/>
                  </a:solidFill>
                </a:rPr>
                <a:t>, y</a:t>
              </a:r>
              <a:r>
                <a:rPr lang="en-US" altLang="x-none" baseline="-33000">
                  <a:solidFill>
                    <a:srgbClr val="000000"/>
                  </a:solidFill>
                </a:rPr>
                <a:t>2</a:t>
              </a:r>
              <a:r>
                <a:rPr lang="en-US" altLang="x-none">
                  <a:solidFill>
                    <a:srgbClr val="000000"/>
                  </a:solidFill>
                </a:rPr>
                <a:t>)</a:t>
              </a:r>
            </a:p>
          </p:txBody>
        </p:sp>
        <p:sp>
          <p:nvSpPr>
            <p:cNvPr id="1207312" name="Freeform 16"/>
            <p:cNvSpPr>
              <a:spLocks noChangeArrowheads="1"/>
            </p:cNvSpPr>
            <p:nvPr/>
          </p:nvSpPr>
          <p:spPr bwMode="auto">
            <a:xfrm>
              <a:off x="3840" y="1344"/>
              <a:ext cx="864" cy="864"/>
            </a:xfrm>
            <a:custGeom>
              <a:avLst/>
              <a:gdLst>
                <a:gd name="T0" fmla="*/ 0 w 3811"/>
                <a:gd name="T1" fmla="*/ 0 h 3811"/>
                <a:gd name="T2" fmla="*/ 3810 w 3811"/>
                <a:gd name="T3" fmla="*/ 3810 h 38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811" h="3811">
                  <a:moveTo>
                    <a:pt x="0" y="0"/>
                  </a:moveTo>
                  <a:lnTo>
                    <a:pt x="3810" y="3810"/>
                  </a:lnTo>
                </a:path>
              </a:pathLst>
            </a:custGeom>
            <a:noFill/>
            <a:ln w="3672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1207313" name="Picture 17" descr="2D-1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4648200"/>
            <a:ext cx="811213" cy="582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07314" name="AutoShape 18"/>
          <p:cNvSpPr>
            <a:spLocks noChangeArrowheads="1"/>
          </p:cNvSpPr>
          <p:nvPr/>
        </p:nvSpPr>
        <p:spPr bwMode="auto">
          <a:xfrm>
            <a:off x="2286000" y="5943600"/>
            <a:ext cx="1219200" cy="609600"/>
          </a:xfrm>
          <a:prstGeom prst="roundRect">
            <a:avLst>
              <a:gd name="adj" fmla="val 16667"/>
            </a:avLst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1207315" name="Picture 19" descr="197_bender-big-hea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4325" y="4419600"/>
            <a:ext cx="523875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07316" name="Text Box 20"/>
          <p:cNvSpPr txBox="1">
            <a:spLocks noChangeArrowheads="1"/>
          </p:cNvSpPr>
          <p:nvPr/>
        </p:nvSpPr>
        <p:spPr bwMode="auto">
          <a:xfrm>
            <a:off x="228600" y="4602163"/>
            <a:ext cx="1614488" cy="427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x-none" sz="2200" i="1">
                <a:solidFill>
                  <a:schemeClr val="accent2"/>
                </a:solidFill>
              </a:rPr>
              <a:t>Hello there!</a:t>
            </a:r>
          </a:p>
        </p:txBody>
      </p:sp>
      <p:sp>
        <p:nvSpPr>
          <p:cNvPr id="1207317" name="AutoShape 21"/>
          <p:cNvSpPr>
            <a:spLocks noChangeArrowheads="1"/>
          </p:cNvSpPr>
          <p:nvPr/>
        </p:nvSpPr>
        <p:spPr bwMode="auto">
          <a:xfrm>
            <a:off x="6324600" y="5867400"/>
            <a:ext cx="914400" cy="762000"/>
          </a:xfrm>
          <a:prstGeom prst="hexagon">
            <a:avLst>
              <a:gd name="adj" fmla="val 30000"/>
              <a:gd name="vf" fmla="val 115470"/>
            </a:avLst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8416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7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Graphical Objects</a:t>
            </a:r>
          </a:p>
        </p:txBody>
      </p:sp>
      <p:sp>
        <p:nvSpPr>
          <p:cNvPr id="12072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  <a:tabLst>
                <a:tab pos="2743200" algn="l"/>
                <a:tab pos="4229100" algn="l"/>
                <a:tab pos="5486400" algn="l"/>
              </a:tabLst>
            </a:pPr>
            <a:r>
              <a:rPr lang="en-US" altLang="x-none" b="1" dirty="0" err="1">
                <a:solidFill>
                  <a:srgbClr val="0070C0"/>
                </a:solidFill>
                <a:latin typeface="Consolas" charset="0"/>
              </a:rPr>
              <a:t>GRect</a:t>
            </a:r>
            <a:r>
              <a:rPr lang="en-US" altLang="x-none" b="1" dirty="0">
                <a:solidFill>
                  <a:srgbClr val="0070C0"/>
                </a:solidFill>
                <a:latin typeface="Consolas" charset="0"/>
              </a:rPr>
              <a:t>	</a:t>
            </a:r>
            <a:r>
              <a:rPr lang="en-US" altLang="x-none" b="1" dirty="0" err="1">
                <a:solidFill>
                  <a:srgbClr val="0070C0"/>
                </a:solidFill>
                <a:latin typeface="Consolas" charset="0"/>
              </a:rPr>
              <a:t>GOval</a:t>
            </a:r>
            <a:r>
              <a:rPr lang="en-US" altLang="x-none" b="1" dirty="0">
                <a:solidFill>
                  <a:srgbClr val="0070C0"/>
                </a:solidFill>
                <a:latin typeface="Consolas" charset="0"/>
              </a:rPr>
              <a:t>		</a:t>
            </a:r>
            <a:r>
              <a:rPr lang="en-US" altLang="x-none" b="1" dirty="0" err="1">
                <a:solidFill>
                  <a:srgbClr val="0070C0"/>
                </a:solidFill>
                <a:latin typeface="Consolas" charset="0"/>
              </a:rPr>
              <a:t>GLine</a:t>
            </a:r>
            <a:endParaRPr lang="en-US" altLang="x-none" b="1" dirty="0">
              <a:solidFill>
                <a:srgbClr val="0070C0"/>
              </a:solidFill>
              <a:latin typeface="Consolas" charset="0"/>
            </a:endParaRPr>
          </a:p>
          <a:p>
            <a:pPr>
              <a:buFontTx/>
              <a:buNone/>
              <a:tabLst>
                <a:tab pos="2743200" algn="l"/>
                <a:tab pos="4229100" algn="l"/>
                <a:tab pos="5486400" algn="l"/>
              </a:tabLst>
            </a:pPr>
            <a:endParaRPr lang="en-US" altLang="x-none" sz="2200" dirty="0">
              <a:latin typeface="Consolas" charset="0"/>
            </a:endParaRPr>
          </a:p>
          <a:p>
            <a:pPr>
              <a:buFontTx/>
              <a:buNone/>
              <a:tabLst>
                <a:tab pos="2743200" algn="l"/>
                <a:tab pos="4229100" algn="l"/>
                <a:tab pos="5486400" algn="l"/>
              </a:tabLst>
            </a:pPr>
            <a:endParaRPr lang="en-US" altLang="x-none" sz="2200" dirty="0">
              <a:latin typeface="Consolas" charset="0"/>
            </a:endParaRPr>
          </a:p>
          <a:p>
            <a:pPr>
              <a:buFontTx/>
              <a:buNone/>
              <a:tabLst>
                <a:tab pos="2743200" algn="l"/>
                <a:tab pos="4229100" algn="l"/>
                <a:tab pos="5486400" algn="l"/>
              </a:tabLst>
            </a:pPr>
            <a:endParaRPr lang="en-US" altLang="x-none" sz="2200" dirty="0">
              <a:latin typeface="Consolas" charset="0"/>
            </a:endParaRPr>
          </a:p>
          <a:p>
            <a:pPr>
              <a:buFontTx/>
              <a:buNone/>
              <a:tabLst>
                <a:tab pos="2743200" algn="l"/>
                <a:tab pos="4229100" algn="l"/>
                <a:tab pos="5486400" algn="l"/>
              </a:tabLst>
            </a:pPr>
            <a:endParaRPr lang="en-US" altLang="x-none" sz="2200" dirty="0">
              <a:latin typeface="Consolas" charset="0"/>
            </a:endParaRPr>
          </a:p>
          <a:p>
            <a:pPr>
              <a:buFontTx/>
              <a:buNone/>
              <a:tabLst>
                <a:tab pos="2743200" algn="l"/>
                <a:tab pos="4229100" algn="l"/>
                <a:tab pos="5486400" algn="l"/>
              </a:tabLst>
            </a:pPr>
            <a:endParaRPr lang="en-US" altLang="x-none" sz="2200" dirty="0">
              <a:latin typeface="Consolas" charset="0"/>
            </a:endParaRPr>
          </a:p>
          <a:p>
            <a:pPr>
              <a:buFontTx/>
              <a:buNone/>
              <a:tabLst>
                <a:tab pos="2743200" algn="l"/>
                <a:tab pos="4229100" algn="l"/>
                <a:tab pos="5486400" algn="l"/>
              </a:tabLst>
            </a:pPr>
            <a:endParaRPr lang="en-US" altLang="x-none" sz="2200" dirty="0">
              <a:latin typeface="Consolas" charset="0"/>
            </a:endParaRPr>
          </a:p>
          <a:p>
            <a:pPr>
              <a:buFontTx/>
              <a:buNone/>
              <a:tabLst>
                <a:tab pos="2743200" algn="l"/>
                <a:tab pos="4229100" algn="l"/>
                <a:tab pos="5486400" algn="l"/>
              </a:tabLst>
            </a:pPr>
            <a:r>
              <a:rPr lang="en-US" altLang="x-none" b="1" dirty="0">
                <a:solidFill>
                  <a:srgbClr val="0070C0"/>
                </a:solidFill>
                <a:latin typeface="Consolas" charset="0"/>
              </a:rPr>
              <a:t>GLabel</a:t>
            </a:r>
            <a:r>
              <a:rPr lang="en-US" altLang="x-none" dirty="0">
                <a:latin typeface="Consolas" charset="0"/>
              </a:rPr>
              <a:t>	</a:t>
            </a:r>
            <a:r>
              <a:rPr lang="en-US" altLang="x-none" b="1" dirty="0" err="1">
                <a:solidFill>
                  <a:srgbClr val="0070C0"/>
                </a:solidFill>
                <a:latin typeface="Consolas" charset="0"/>
              </a:rPr>
              <a:t>GImage</a:t>
            </a:r>
            <a:r>
              <a:rPr lang="en-US" altLang="x-none" dirty="0">
                <a:latin typeface="Consolas" charset="0"/>
              </a:rPr>
              <a:t>		</a:t>
            </a:r>
            <a:r>
              <a:rPr lang="en-US" altLang="x-none" dirty="0" err="1">
                <a:solidFill>
                  <a:schemeClr val="bg1">
                    <a:lumMod val="85000"/>
                  </a:schemeClr>
                </a:solidFill>
                <a:latin typeface="Consolas" charset="0"/>
              </a:rPr>
              <a:t>GArc</a:t>
            </a:r>
            <a:endParaRPr lang="en-US" altLang="x-none" dirty="0">
              <a:solidFill>
                <a:schemeClr val="bg1">
                  <a:lumMod val="85000"/>
                </a:schemeClr>
              </a:solidFill>
              <a:latin typeface="Consolas" charset="0"/>
            </a:endParaRPr>
          </a:p>
          <a:p>
            <a:pPr>
              <a:buFontTx/>
              <a:buNone/>
              <a:tabLst>
                <a:tab pos="2743200" algn="l"/>
                <a:tab pos="4229100" algn="l"/>
                <a:tab pos="5486400" algn="l"/>
              </a:tabLst>
            </a:pPr>
            <a:endParaRPr lang="en-US" altLang="x-none" dirty="0">
              <a:latin typeface="Consolas" charset="0"/>
            </a:endParaRPr>
          </a:p>
          <a:p>
            <a:pPr>
              <a:buFontTx/>
              <a:buNone/>
              <a:tabLst>
                <a:tab pos="2743200" algn="l"/>
                <a:tab pos="4229100" algn="l"/>
                <a:tab pos="5486400" algn="l"/>
              </a:tabLst>
            </a:pPr>
            <a:endParaRPr lang="en-US" altLang="x-none" dirty="0">
              <a:latin typeface="Consolas" charset="0"/>
            </a:endParaRPr>
          </a:p>
          <a:p>
            <a:pPr>
              <a:buFontTx/>
              <a:buNone/>
              <a:tabLst>
                <a:tab pos="2743200" algn="l"/>
                <a:tab pos="4229100" algn="l"/>
                <a:tab pos="5486400" algn="l"/>
              </a:tabLst>
            </a:pPr>
            <a:endParaRPr lang="en-US" altLang="x-none" dirty="0">
              <a:latin typeface="Consolas" charset="0"/>
            </a:endParaRPr>
          </a:p>
          <a:p>
            <a:pPr>
              <a:buFontTx/>
              <a:buNone/>
              <a:tabLst>
                <a:tab pos="2743200" algn="l"/>
                <a:tab pos="4229100" algn="l"/>
                <a:tab pos="5486400" algn="l"/>
              </a:tabLst>
            </a:pPr>
            <a:r>
              <a:rPr lang="en-US" altLang="x-none" dirty="0" err="1">
                <a:solidFill>
                  <a:schemeClr val="bg1">
                    <a:lumMod val="85000"/>
                  </a:schemeClr>
                </a:solidFill>
                <a:latin typeface="Consolas" charset="0"/>
              </a:rPr>
              <a:t>GRoundRect</a:t>
            </a:r>
            <a:r>
              <a:rPr lang="en-US" altLang="x-none" dirty="0">
                <a:latin typeface="Consolas" charset="0"/>
              </a:rPr>
              <a:t>		</a:t>
            </a:r>
            <a:r>
              <a:rPr lang="en-US" altLang="x-none" dirty="0" err="1">
                <a:solidFill>
                  <a:schemeClr val="bg1">
                    <a:lumMod val="85000"/>
                  </a:schemeClr>
                </a:solidFill>
                <a:latin typeface="Consolas" charset="0"/>
              </a:rPr>
              <a:t>GPolygon</a:t>
            </a:r>
            <a:endParaRPr lang="en-US" altLang="x-none" dirty="0">
              <a:solidFill>
                <a:schemeClr val="bg1">
                  <a:lumMod val="85000"/>
                </a:schemeClr>
              </a:solidFill>
              <a:latin typeface="Consolas" charset="0"/>
            </a:endParaRPr>
          </a:p>
        </p:txBody>
      </p:sp>
      <p:grpSp>
        <p:nvGrpSpPr>
          <p:cNvPr id="1207300" name="Group 4"/>
          <p:cNvGrpSpPr>
            <a:grpSpLocks/>
          </p:cNvGrpSpPr>
          <p:nvPr/>
        </p:nvGrpSpPr>
        <p:grpSpPr bwMode="auto">
          <a:xfrm>
            <a:off x="98425" y="1708150"/>
            <a:ext cx="2797175" cy="1908174"/>
            <a:chOff x="62" y="1038"/>
            <a:chExt cx="1762" cy="1202"/>
          </a:xfrm>
        </p:grpSpPr>
        <p:sp>
          <p:nvSpPr>
            <p:cNvPr id="1207301" name="Rectangle 5"/>
            <p:cNvSpPr>
              <a:spLocks noChangeArrowheads="1"/>
            </p:cNvSpPr>
            <p:nvPr/>
          </p:nvSpPr>
          <p:spPr bwMode="auto">
            <a:xfrm>
              <a:off x="542" y="1254"/>
              <a:ext cx="701" cy="817"/>
            </a:xfrm>
            <a:prstGeom prst="rect">
              <a:avLst/>
            </a:prstGeom>
            <a:noFill/>
            <a:ln w="3672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07302" name="Text Box 6"/>
            <p:cNvSpPr txBox="1">
              <a:spLocks noChangeArrowheads="1"/>
            </p:cNvSpPr>
            <p:nvPr/>
          </p:nvSpPr>
          <p:spPr bwMode="auto">
            <a:xfrm>
              <a:off x="62" y="1038"/>
              <a:ext cx="701" cy="1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0876" rIns="90000" bIns="45000"/>
            <a:lstStyle>
              <a:lvl1pPr algn="l" defTabSz="457200">
                <a:tabLst>
                  <a:tab pos="7239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defTabSz="457200">
                <a:tabLst>
                  <a:tab pos="7239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defTabSz="457200">
                <a:tabLst>
                  <a:tab pos="7239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defTabSz="457200">
                <a:tabLst>
                  <a:tab pos="7239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defTabSz="457200">
                <a:tabLst>
                  <a:tab pos="7239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>
                  <a:solidFill>
                    <a:srgbClr val="000000"/>
                  </a:solidFill>
                </a:rPr>
                <a:t>(x, y)</a:t>
              </a:r>
            </a:p>
          </p:txBody>
        </p:sp>
        <p:sp>
          <p:nvSpPr>
            <p:cNvPr id="1207303" name="Text Box 7"/>
            <p:cNvSpPr txBox="1">
              <a:spLocks noChangeArrowheads="1"/>
            </p:cNvSpPr>
            <p:nvPr/>
          </p:nvSpPr>
          <p:spPr bwMode="auto">
            <a:xfrm>
              <a:off x="986" y="2063"/>
              <a:ext cx="838" cy="1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0876" rIns="90000" bIns="45000"/>
            <a:lstStyle>
              <a:lvl1pPr algn="l" defTabSz="457200"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defTabSz="457200"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defTabSz="457200"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defTabSz="457200"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defTabSz="457200"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dirty="0">
                  <a:solidFill>
                    <a:srgbClr val="000000"/>
                  </a:solidFill>
                </a:rPr>
                <a:t>(</a:t>
              </a:r>
              <a:r>
                <a:rPr lang="en-US" altLang="x-none" dirty="0" err="1">
                  <a:solidFill>
                    <a:srgbClr val="000000"/>
                  </a:solidFill>
                </a:rPr>
                <a:t>x+w</a:t>
              </a:r>
              <a:r>
                <a:rPr lang="en-US" altLang="x-none" dirty="0">
                  <a:solidFill>
                    <a:srgbClr val="000000"/>
                  </a:solidFill>
                </a:rPr>
                <a:t>, </a:t>
              </a:r>
              <a:r>
                <a:rPr lang="en-US" altLang="x-none" dirty="0" err="1">
                  <a:solidFill>
                    <a:srgbClr val="000000"/>
                  </a:solidFill>
                </a:rPr>
                <a:t>y+h</a:t>
              </a:r>
              <a:r>
                <a:rPr lang="en-US" altLang="x-none" dirty="0">
                  <a:solidFill>
                    <a:srgbClr val="000000"/>
                  </a:solidFill>
                </a:rPr>
                <a:t>)</a:t>
              </a:r>
            </a:p>
          </p:txBody>
        </p:sp>
      </p:grpSp>
      <p:grpSp>
        <p:nvGrpSpPr>
          <p:cNvPr id="1207304" name="Group 8"/>
          <p:cNvGrpSpPr>
            <a:grpSpLocks/>
          </p:cNvGrpSpPr>
          <p:nvPr/>
        </p:nvGrpSpPr>
        <p:grpSpPr bwMode="auto">
          <a:xfrm>
            <a:off x="2743200" y="1666875"/>
            <a:ext cx="2867025" cy="2035175"/>
            <a:chOff x="1498" y="1012"/>
            <a:chExt cx="1806" cy="1282"/>
          </a:xfrm>
        </p:grpSpPr>
        <p:sp>
          <p:nvSpPr>
            <p:cNvPr id="1207305" name="Text Box 9"/>
            <p:cNvSpPr txBox="1">
              <a:spLocks noChangeArrowheads="1"/>
            </p:cNvSpPr>
            <p:nvPr/>
          </p:nvSpPr>
          <p:spPr bwMode="auto">
            <a:xfrm>
              <a:off x="1498" y="1012"/>
              <a:ext cx="701" cy="1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0876" rIns="90000" bIns="45000"/>
            <a:lstStyle>
              <a:lvl1pPr algn="l" defTabSz="457200">
                <a:tabLst>
                  <a:tab pos="7239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defTabSz="457200">
                <a:tabLst>
                  <a:tab pos="7239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defTabSz="457200">
                <a:tabLst>
                  <a:tab pos="7239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defTabSz="457200">
                <a:tabLst>
                  <a:tab pos="7239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defTabSz="457200">
                <a:tabLst>
                  <a:tab pos="7239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>
                  <a:solidFill>
                    <a:srgbClr val="000000"/>
                  </a:solidFill>
                </a:rPr>
                <a:t>(x, y)</a:t>
              </a:r>
            </a:p>
          </p:txBody>
        </p:sp>
        <p:sp>
          <p:nvSpPr>
            <p:cNvPr id="1207306" name="Rectangle 10"/>
            <p:cNvSpPr>
              <a:spLocks noChangeArrowheads="1"/>
            </p:cNvSpPr>
            <p:nvPr/>
          </p:nvSpPr>
          <p:spPr bwMode="auto">
            <a:xfrm>
              <a:off x="1944" y="1236"/>
              <a:ext cx="701" cy="874"/>
            </a:xfrm>
            <a:prstGeom prst="rect">
              <a:avLst/>
            </a:prstGeom>
            <a:noFill/>
            <a:ln w="36703">
              <a:solidFill>
                <a:srgbClr val="C0C0C0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07307" name="Oval 11"/>
            <p:cNvSpPr>
              <a:spLocks noChangeArrowheads="1"/>
            </p:cNvSpPr>
            <p:nvPr/>
          </p:nvSpPr>
          <p:spPr bwMode="auto">
            <a:xfrm>
              <a:off x="1944" y="1236"/>
              <a:ext cx="701" cy="873"/>
            </a:xfrm>
            <a:prstGeom prst="ellipse">
              <a:avLst/>
            </a:prstGeom>
            <a:noFill/>
            <a:ln w="3672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07308" name="Text Box 12"/>
            <p:cNvSpPr txBox="1">
              <a:spLocks noChangeArrowheads="1"/>
            </p:cNvSpPr>
            <p:nvPr/>
          </p:nvSpPr>
          <p:spPr bwMode="auto">
            <a:xfrm>
              <a:off x="2380" y="2117"/>
              <a:ext cx="924" cy="1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0876" rIns="90000" bIns="45000"/>
            <a:lstStyle>
              <a:lvl1pPr algn="l" defTabSz="457200"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defTabSz="457200"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defTabSz="457200"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defTabSz="457200"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defTabSz="457200"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>
                  <a:solidFill>
                    <a:srgbClr val="000000"/>
                  </a:solidFill>
                </a:rPr>
                <a:t>(</a:t>
              </a:r>
              <a:r>
                <a:rPr lang="en-US" altLang="x-none" dirty="0" err="1">
                  <a:solidFill>
                    <a:srgbClr val="000000"/>
                  </a:solidFill>
                </a:rPr>
                <a:t>x+w</a:t>
              </a:r>
              <a:r>
                <a:rPr lang="en-US" altLang="x-none" dirty="0">
                  <a:solidFill>
                    <a:srgbClr val="000000"/>
                  </a:solidFill>
                </a:rPr>
                <a:t>, </a:t>
              </a:r>
              <a:r>
                <a:rPr lang="en-US" altLang="x-none" dirty="0" err="1">
                  <a:solidFill>
                    <a:srgbClr val="000000"/>
                  </a:solidFill>
                </a:rPr>
                <a:t>y+h</a:t>
              </a:r>
              <a:r>
                <a:rPr lang="en-US" altLang="x-none" dirty="0">
                  <a:solidFill>
                    <a:srgbClr val="000000"/>
                  </a:solidFill>
                </a:rPr>
                <a:t>)</a:t>
              </a:r>
            </a:p>
          </p:txBody>
        </p:sp>
      </p:grpSp>
      <p:grpSp>
        <p:nvGrpSpPr>
          <p:cNvPr id="1207309" name="Group 13"/>
          <p:cNvGrpSpPr>
            <a:grpSpLocks/>
          </p:cNvGrpSpPr>
          <p:nvPr/>
        </p:nvGrpSpPr>
        <p:grpSpPr bwMode="auto">
          <a:xfrm>
            <a:off x="5638799" y="1736725"/>
            <a:ext cx="2437991" cy="1808163"/>
            <a:chOff x="3360" y="1056"/>
            <a:chExt cx="1893" cy="1404"/>
          </a:xfrm>
        </p:grpSpPr>
        <p:sp>
          <p:nvSpPr>
            <p:cNvPr id="1207310" name="Text Box 14"/>
            <p:cNvSpPr txBox="1">
              <a:spLocks noChangeArrowheads="1"/>
            </p:cNvSpPr>
            <p:nvPr/>
          </p:nvSpPr>
          <p:spPr bwMode="auto">
            <a:xfrm>
              <a:off x="3360" y="1056"/>
              <a:ext cx="864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0876" rIns="90000" bIns="45000"/>
            <a:lstStyle>
              <a:lvl1pPr algn="l" defTabSz="457200">
                <a:tabLst>
                  <a:tab pos="7239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defTabSz="457200">
                <a:tabLst>
                  <a:tab pos="7239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defTabSz="457200">
                <a:tabLst>
                  <a:tab pos="7239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defTabSz="457200">
                <a:tabLst>
                  <a:tab pos="7239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defTabSz="457200">
                <a:tabLst>
                  <a:tab pos="7239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>
                  <a:solidFill>
                    <a:srgbClr val="000000"/>
                  </a:solidFill>
                </a:rPr>
                <a:t>(x</a:t>
              </a:r>
              <a:r>
                <a:rPr lang="en-US" altLang="x-none" baseline="-33000">
                  <a:solidFill>
                    <a:srgbClr val="000000"/>
                  </a:solidFill>
                </a:rPr>
                <a:t>1</a:t>
              </a:r>
              <a:r>
                <a:rPr lang="en-US" altLang="x-none">
                  <a:solidFill>
                    <a:srgbClr val="000000"/>
                  </a:solidFill>
                </a:rPr>
                <a:t>, y</a:t>
              </a:r>
              <a:r>
                <a:rPr lang="en-US" altLang="x-none" baseline="-33000">
                  <a:solidFill>
                    <a:srgbClr val="000000"/>
                  </a:solidFill>
                </a:rPr>
                <a:t>1</a:t>
              </a:r>
              <a:r>
                <a:rPr lang="en-US" altLang="x-none">
                  <a:solidFill>
                    <a:srgbClr val="000000"/>
                  </a:solidFill>
                </a:rPr>
                <a:t>)</a:t>
              </a:r>
            </a:p>
          </p:txBody>
        </p:sp>
        <p:sp>
          <p:nvSpPr>
            <p:cNvPr id="1207311" name="Text Box 15"/>
            <p:cNvSpPr txBox="1">
              <a:spLocks noChangeArrowheads="1"/>
            </p:cNvSpPr>
            <p:nvPr/>
          </p:nvSpPr>
          <p:spPr bwMode="auto">
            <a:xfrm>
              <a:off x="4320" y="2208"/>
              <a:ext cx="933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0876" rIns="90000" bIns="45000"/>
            <a:lstStyle>
              <a:lvl1pPr algn="l" defTabSz="457200"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defTabSz="457200"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defTabSz="457200"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defTabSz="457200"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defTabSz="457200"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>
                  <a:solidFill>
                    <a:srgbClr val="000000"/>
                  </a:solidFill>
                </a:rPr>
                <a:t>(x</a:t>
              </a:r>
              <a:r>
                <a:rPr lang="en-US" altLang="x-none" baseline="-33000">
                  <a:solidFill>
                    <a:srgbClr val="000000"/>
                  </a:solidFill>
                </a:rPr>
                <a:t>2</a:t>
              </a:r>
              <a:r>
                <a:rPr lang="en-US" altLang="x-none">
                  <a:solidFill>
                    <a:srgbClr val="000000"/>
                  </a:solidFill>
                </a:rPr>
                <a:t>, y</a:t>
              </a:r>
              <a:r>
                <a:rPr lang="en-US" altLang="x-none" baseline="-33000">
                  <a:solidFill>
                    <a:srgbClr val="000000"/>
                  </a:solidFill>
                </a:rPr>
                <a:t>2</a:t>
              </a:r>
              <a:r>
                <a:rPr lang="en-US" altLang="x-none">
                  <a:solidFill>
                    <a:srgbClr val="000000"/>
                  </a:solidFill>
                </a:rPr>
                <a:t>)</a:t>
              </a:r>
            </a:p>
          </p:txBody>
        </p:sp>
        <p:sp>
          <p:nvSpPr>
            <p:cNvPr id="1207312" name="Freeform 16"/>
            <p:cNvSpPr>
              <a:spLocks noChangeArrowheads="1"/>
            </p:cNvSpPr>
            <p:nvPr/>
          </p:nvSpPr>
          <p:spPr bwMode="auto">
            <a:xfrm>
              <a:off x="3840" y="1344"/>
              <a:ext cx="864" cy="864"/>
            </a:xfrm>
            <a:custGeom>
              <a:avLst/>
              <a:gdLst>
                <a:gd name="T0" fmla="*/ 0 w 3811"/>
                <a:gd name="T1" fmla="*/ 0 h 3811"/>
                <a:gd name="T2" fmla="*/ 3810 w 3811"/>
                <a:gd name="T3" fmla="*/ 3810 h 38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811" h="3811">
                  <a:moveTo>
                    <a:pt x="0" y="0"/>
                  </a:moveTo>
                  <a:lnTo>
                    <a:pt x="3810" y="3810"/>
                  </a:lnTo>
                </a:path>
              </a:pathLst>
            </a:custGeom>
            <a:noFill/>
            <a:ln w="3672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1207313" name="Picture 17" descr="2D-1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4648200"/>
            <a:ext cx="811213" cy="582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07314" name="AutoShape 18"/>
          <p:cNvSpPr>
            <a:spLocks noChangeArrowheads="1"/>
          </p:cNvSpPr>
          <p:nvPr/>
        </p:nvSpPr>
        <p:spPr bwMode="auto">
          <a:xfrm>
            <a:off x="2286000" y="5943600"/>
            <a:ext cx="1219200" cy="609600"/>
          </a:xfrm>
          <a:prstGeom prst="roundRect">
            <a:avLst>
              <a:gd name="adj" fmla="val 16667"/>
            </a:avLst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1207315" name="Picture 19" descr="197_bender-big-hea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4325" y="4419600"/>
            <a:ext cx="523875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07316" name="Text Box 20"/>
          <p:cNvSpPr txBox="1">
            <a:spLocks noChangeArrowheads="1"/>
          </p:cNvSpPr>
          <p:nvPr/>
        </p:nvSpPr>
        <p:spPr bwMode="auto">
          <a:xfrm>
            <a:off x="228600" y="4602163"/>
            <a:ext cx="1614488" cy="427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x-none" sz="2200" i="1">
                <a:solidFill>
                  <a:schemeClr val="accent2"/>
                </a:solidFill>
              </a:rPr>
              <a:t>Hello there!</a:t>
            </a:r>
          </a:p>
        </p:txBody>
      </p:sp>
      <p:sp>
        <p:nvSpPr>
          <p:cNvPr id="1207317" name="AutoShape 21"/>
          <p:cNvSpPr>
            <a:spLocks noChangeArrowheads="1"/>
          </p:cNvSpPr>
          <p:nvPr/>
        </p:nvSpPr>
        <p:spPr bwMode="auto">
          <a:xfrm>
            <a:off x="6324600" y="5867400"/>
            <a:ext cx="914400" cy="762000"/>
          </a:xfrm>
          <a:prstGeom prst="hexagon">
            <a:avLst>
              <a:gd name="adj" fmla="val 30000"/>
              <a:gd name="vf" fmla="val 115470"/>
            </a:avLst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9765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Rectangle 6"/>
          <p:cNvSpPr>
            <a:spLocks noChangeArrowheads="1"/>
          </p:cNvSpPr>
          <p:nvPr/>
        </p:nvSpPr>
        <p:spPr bwMode="auto">
          <a:xfrm>
            <a:off x="3733800" y="1361378"/>
            <a:ext cx="1676400" cy="6096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/>
            <a:r>
              <a:rPr lang="en-US" altLang="en-US" b="1">
                <a:latin typeface="Courier New" charset="0"/>
              </a:rPr>
              <a:t>GObject</a:t>
            </a:r>
          </a:p>
        </p:txBody>
      </p:sp>
      <p:sp>
        <p:nvSpPr>
          <p:cNvPr id="5125" name="Line 7"/>
          <p:cNvSpPr>
            <a:spLocks noChangeShapeType="1"/>
          </p:cNvSpPr>
          <p:nvPr/>
        </p:nvSpPr>
        <p:spPr bwMode="auto">
          <a:xfrm flipV="1">
            <a:off x="3505200" y="2020191"/>
            <a:ext cx="801688" cy="94138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26" name="Rectangle 8"/>
          <p:cNvSpPr>
            <a:spLocks noChangeArrowheads="1"/>
          </p:cNvSpPr>
          <p:nvPr/>
        </p:nvSpPr>
        <p:spPr bwMode="auto">
          <a:xfrm>
            <a:off x="2667000" y="2961578"/>
            <a:ext cx="1676400" cy="6096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/>
            <a:r>
              <a:rPr lang="en-US" altLang="en-US" b="1">
                <a:latin typeface="Courier New" charset="0"/>
              </a:rPr>
              <a:t>GRect</a:t>
            </a:r>
          </a:p>
        </p:txBody>
      </p:sp>
      <p:sp>
        <p:nvSpPr>
          <p:cNvPr id="5127" name="Rectangle 9"/>
          <p:cNvSpPr>
            <a:spLocks noChangeArrowheads="1"/>
          </p:cNvSpPr>
          <p:nvPr/>
        </p:nvSpPr>
        <p:spPr bwMode="auto">
          <a:xfrm>
            <a:off x="4800600" y="2961578"/>
            <a:ext cx="1676400" cy="6096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/>
            <a:r>
              <a:rPr lang="en-US" altLang="en-US" b="1">
                <a:latin typeface="Courier New" charset="0"/>
              </a:rPr>
              <a:t>GOval</a:t>
            </a:r>
          </a:p>
        </p:txBody>
      </p:sp>
      <p:sp>
        <p:nvSpPr>
          <p:cNvPr id="5128" name="Rectangle 10"/>
          <p:cNvSpPr>
            <a:spLocks noChangeArrowheads="1"/>
          </p:cNvSpPr>
          <p:nvPr/>
        </p:nvSpPr>
        <p:spPr bwMode="auto">
          <a:xfrm>
            <a:off x="6934200" y="2961578"/>
            <a:ext cx="1676400" cy="6096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/>
            <a:r>
              <a:rPr lang="en-US" altLang="en-US" i="1" dirty="0">
                <a:latin typeface="Courier New" charset="0"/>
              </a:rPr>
              <a:t>others</a:t>
            </a:r>
            <a:r>
              <a:rPr lang="mr-IN" altLang="en-US" i="1" dirty="0">
                <a:latin typeface="Courier New" charset="0"/>
              </a:rPr>
              <a:t>…</a:t>
            </a:r>
            <a:endParaRPr lang="en-US" altLang="en-US" i="1" dirty="0">
              <a:latin typeface="Courier New" charset="0"/>
            </a:endParaRPr>
          </a:p>
        </p:txBody>
      </p:sp>
      <p:sp>
        <p:nvSpPr>
          <p:cNvPr id="5129" name="Rectangle 11"/>
          <p:cNvSpPr>
            <a:spLocks noChangeArrowheads="1"/>
          </p:cNvSpPr>
          <p:nvPr/>
        </p:nvSpPr>
        <p:spPr bwMode="auto">
          <a:xfrm>
            <a:off x="533400" y="2961578"/>
            <a:ext cx="1676400" cy="6096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/>
            <a:r>
              <a:rPr lang="en-US" altLang="en-US" b="1" dirty="0">
                <a:latin typeface="Courier New" charset="0"/>
              </a:rPr>
              <a:t>GLabel</a:t>
            </a:r>
          </a:p>
        </p:txBody>
      </p:sp>
      <p:sp>
        <p:nvSpPr>
          <p:cNvPr id="5130" name="Line 12"/>
          <p:cNvSpPr>
            <a:spLocks noChangeShapeType="1"/>
          </p:cNvSpPr>
          <p:nvPr/>
        </p:nvSpPr>
        <p:spPr bwMode="auto">
          <a:xfrm flipV="1">
            <a:off x="1371600" y="1994791"/>
            <a:ext cx="2312988" cy="96678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31" name="AutoShape 13"/>
          <p:cNvSpPr>
            <a:spLocks noChangeArrowheads="1"/>
          </p:cNvSpPr>
          <p:nvPr/>
        </p:nvSpPr>
        <p:spPr bwMode="auto">
          <a:xfrm rot="3930826">
            <a:off x="3544887" y="1931291"/>
            <a:ext cx="212725" cy="1651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endParaRPr lang="en-US" altLang="en-US"/>
          </a:p>
        </p:txBody>
      </p:sp>
      <p:sp>
        <p:nvSpPr>
          <p:cNvPr id="5132" name="AutoShape 14"/>
          <p:cNvSpPr>
            <a:spLocks noChangeArrowheads="1"/>
          </p:cNvSpPr>
          <p:nvPr/>
        </p:nvSpPr>
        <p:spPr bwMode="auto">
          <a:xfrm rot="2498793">
            <a:off x="4179888" y="1970978"/>
            <a:ext cx="212725" cy="1651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endParaRPr lang="en-US" altLang="en-US"/>
          </a:p>
        </p:txBody>
      </p:sp>
      <p:sp>
        <p:nvSpPr>
          <p:cNvPr id="5133" name="Line 15"/>
          <p:cNvSpPr>
            <a:spLocks noChangeShapeType="1"/>
          </p:cNvSpPr>
          <p:nvPr/>
        </p:nvSpPr>
        <p:spPr bwMode="auto">
          <a:xfrm flipH="1" flipV="1">
            <a:off x="4848225" y="2020191"/>
            <a:ext cx="801688" cy="94138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34" name="Line 16"/>
          <p:cNvSpPr>
            <a:spLocks noChangeShapeType="1"/>
          </p:cNvSpPr>
          <p:nvPr/>
        </p:nvSpPr>
        <p:spPr bwMode="auto">
          <a:xfrm flipH="1" flipV="1">
            <a:off x="5470525" y="1994791"/>
            <a:ext cx="2312988" cy="96678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35" name="AutoShape 17"/>
          <p:cNvSpPr>
            <a:spLocks noChangeArrowheads="1"/>
          </p:cNvSpPr>
          <p:nvPr/>
        </p:nvSpPr>
        <p:spPr bwMode="auto">
          <a:xfrm rot="17669174" flipH="1">
            <a:off x="5384800" y="1931291"/>
            <a:ext cx="212725" cy="1651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endParaRPr lang="en-US" altLang="en-US"/>
          </a:p>
        </p:txBody>
      </p:sp>
      <p:sp>
        <p:nvSpPr>
          <p:cNvPr id="5136" name="AutoShape 18"/>
          <p:cNvSpPr>
            <a:spLocks noChangeArrowheads="1"/>
          </p:cNvSpPr>
          <p:nvPr/>
        </p:nvSpPr>
        <p:spPr bwMode="auto">
          <a:xfrm rot="19101207" flipH="1">
            <a:off x="4762500" y="1970978"/>
            <a:ext cx="212725" cy="1651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endParaRPr lang="en-US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16242" y="4230029"/>
            <a:ext cx="81115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GRect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myRect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GRect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(50, 50, 350, 270);</a:t>
            </a:r>
          </a:p>
        </p:txBody>
      </p:sp>
      <p:sp>
        <p:nvSpPr>
          <p:cNvPr id="2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altLang="x-none" dirty="0"/>
              <a:t>Graphical Objects</a:t>
            </a:r>
          </a:p>
        </p:txBody>
      </p:sp>
    </p:spTree>
    <p:extLst>
      <p:ext uri="{BB962C8B-B14F-4D97-AF65-F5344CB8AC3E}">
        <p14:creationId xmlns:p14="http://schemas.microsoft.com/office/powerpoint/2010/main" val="1441819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4" grpId="0" animBg="1"/>
      <p:bldP spid="5125" grpId="0" animBg="1"/>
      <p:bldP spid="5128" grpId="0" animBg="1"/>
      <p:bldP spid="5130" grpId="0" animBg="1"/>
      <p:bldP spid="5131" grpId="0" animBg="1"/>
      <p:bldP spid="5132" grpId="0" animBg="1"/>
      <p:bldP spid="5133" grpId="0" animBg="1"/>
      <p:bldP spid="5134" grpId="0" animBg="1"/>
      <p:bldP spid="5135" grpId="0" animBg="1"/>
      <p:bldP spid="5136" grpId="0" animBg="1"/>
      <p:bldP spid="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Primitives vs. Objects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2120292" y="4267200"/>
            <a:ext cx="4605454" cy="2185639"/>
          </a:xfrm>
          <a:prstGeom prst="roundRect">
            <a:avLst>
              <a:gd name="adj" fmla="val 90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914400" y="1371600"/>
            <a:ext cx="31679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ea typeface="Courier" charset="0"/>
                <a:cs typeface="Courier" charset="0"/>
              </a:rPr>
              <a:t>Primitive Variable Types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876800" y="1371600"/>
            <a:ext cx="28773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ea typeface="Courier" charset="0"/>
                <a:cs typeface="Courier" charset="0"/>
              </a:rPr>
              <a:t>Object Variable </a:t>
            </a:r>
            <a:r>
              <a:rPr lang="en-US" sz="2400" dirty="0">
                <a:ea typeface="Courier" charset="0"/>
                <a:cs typeface="Courier" charset="0"/>
              </a:rPr>
              <a:t>Types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382750" y="1973768"/>
            <a:ext cx="147508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endParaRPr lang="en-US" sz="2400" b="1" dirty="0">
              <a:solidFill>
                <a:srgbClr val="7030A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double</a:t>
            </a:r>
          </a:p>
          <a:p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char</a:t>
            </a:r>
          </a:p>
          <a:p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boolean</a:t>
            </a:r>
            <a:endParaRPr lang="en-US" sz="2400" b="1" dirty="0">
              <a:solidFill>
                <a:srgbClr val="7030A0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649950" y="1973768"/>
            <a:ext cx="1475084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latin typeface="Courier" charset="0"/>
                <a:ea typeface="Courier" charset="0"/>
                <a:cs typeface="Courier" charset="0"/>
              </a:rPr>
              <a:t>GRect</a:t>
            </a:r>
            <a:endParaRPr lang="en-US" sz="2400" b="1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b="1" dirty="0" err="1">
                <a:latin typeface="Courier" charset="0"/>
                <a:ea typeface="Courier" charset="0"/>
                <a:cs typeface="Courier" charset="0"/>
              </a:rPr>
              <a:t>GOval</a:t>
            </a:r>
            <a:endParaRPr lang="en-US" sz="2400" b="1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b="1" dirty="0" err="1">
                <a:latin typeface="Courier" charset="0"/>
                <a:ea typeface="Courier" charset="0"/>
                <a:cs typeface="Courier" charset="0"/>
              </a:rPr>
              <a:t>GLine</a:t>
            </a:r>
            <a:endParaRPr lang="en-US" b="1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Scanner</a:t>
            </a:r>
          </a:p>
          <a:p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...</a:t>
            </a:r>
            <a:endParaRPr lang="en-US" sz="24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286536" y="4390523"/>
            <a:ext cx="4272965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Object variables: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Have </a:t>
            </a:r>
            <a:r>
              <a:rPr lang="en-US" sz="2400" dirty="0" err="1"/>
              <a:t>UpperCamel</a:t>
            </a:r>
            <a:r>
              <a:rPr lang="en-US" dirty="0" err="1"/>
              <a:t>C</a:t>
            </a:r>
            <a:r>
              <a:rPr lang="en-US" sz="2400" dirty="0" err="1"/>
              <a:t>ase</a:t>
            </a:r>
            <a:r>
              <a:rPr lang="en-US" sz="2400" dirty="0"/>
              <a:t> types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You can call methods on them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Uses “dot syntax”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Are constructed using 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</a:p>
        </p:txBody>
      </p:sp>
    </p:spTree>
    <p:extLst>
      <p:ext uri="{BB962C8B-B14F-4D97-AF65-F5344CB8AC3E}">
        <p14:creationId xmlns:p14="http://schemas.microsoft.com/office/powerpoint/2010/main" val="1429167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/>
      <p:bldP spid="7" grpId="0"/>
      <p:bldP spid="8" grpId="0"/>
      <p:bldP spid="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300" dirty="0"/>
              <a:t>Methods on Graphics Objects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600" dirty="0"/>
              <a:t>We manipulate graphics objects by calling methods on them:</a:t>
            </a:r>
          </a:p>
          <a:p>
            <a:pPr marL="0" indent="0">
              <a:buNone/>
            </a:pPr>
            <a:endParaRPr lang="en-US" sz="3600" dirty="0"/>
          </a:p>
          <a:p>
            <a:pPr marL="0" indent="0" algn="ctr">
              <a:buNone/>
            </a:pPr>
            <a:r>
              <a:rPr lang="en-US" sz="3600" b="1" dirty="0" err="1">
                <a:latin typeface="Courier" charset="0"/>
                <a:ea typeface="Courier" charset="0"/>
                <a:cs typeface="Courier" charset="0"/>
              </a:rPr>
              <a:t>object.method</a:t>
            </a:r>
            <a:r>
              <a:rPr lang="en-US" sz="3600" b="1" dirty="0">
                <a:latin typeface="Courier" charset="0"/>
                <a:ea typeface="Courier" charset="0"/>
                <a:cs typeface="Courier" charset="0"/>
              </a:rPr>
              <a:t>(parameters);</a:t>
            </a:r>
          </a:p>
        </p:txBody>
      </p:sp>
      <p:sp>
        <p:nvSpPr>
          <p:cNvPr id="4" name="Left Bracket 3"/>
          <p:cNvSpPr/>
          <p:nvPr/>
        </p:nvSpPr>
        <p:spPr>
          <a:xfrm rot="16200000">
            <a:off x="1676400" y="3048000"/>
            <a:ext cx="152400" cy="1676400"/>
          </a:xfrm>
          <a:prstGeom prst="leftBracket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Left Bracket 4"/>
          <p:cNvSpPr/>
          <p:nvPr/>
        </p:nvSpPr>
        <p:spPr>
          <a:xfrm rot="16200000">
            <a:off x="5344668" y="1458469"/>
            <a:ext cx="131064" cy="4876800"/>
          </a:xfrm>
          <a:prstGeom prst="leftBracket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93234" y="4148329"/>
            <a:ext cx="211873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>
                <a:solidFill>
                  <a:srgbClr val="0027FF"/>
                </a:solidFill>
                <a:latin typeface="Chalkboard" charset="0"/>
                <a:ea typeface="Chalkboard" charset="0"/>
                <a:cs typeface="Chalkboard" charset="0"/>
              </a:rPr>
              <a:t>Receiver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350834" y="4114801"/>
            <a:ext cx="211873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>
                <a:solidFill>
                  <a:srgbClr val="0027FF"/>
                </a:solidFill>
                <a:latin typeface="Chalkboard" charset="0"/>
                <a:ea typeface="Chalkboard" charset="0"/>
                <a:cs typeface="Chalkboard" charset="0"/>
              </a:rPr>
              <a:t>Message</a:t>
            </a:r>
          </a:p>
        </p:txBody>
      </p:sp>
    </p:spTree>
    <p:extLst>
      <p:ext uri="{BB962C8B-B14F-4D97-AF65-F5344CB8AC3E}">
        <p14:creationId xmlns:p14="http://schemas.microsoft.com/office/powerpoint/2010/main" val="877522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x-none" dirty="0"/>
              <a:t>Announcements</a:t>
            </a:r>
          </a:p>
        </p:txBody>
      </p:sp>
      <p:sp>
        <p:nvSpPr>
          <p:cNvPr id="800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x-none" sz="3600" dirty="0"/>
              <a:t>Read the rest of the slides from yesterday and try the Election practice problem</a:t>
            </a:r>
          </a:p>
          <a:p>
            <a:pPr eaLnBrk="1" hangingPunct="1">
              <a:defRPr/>
            </a:pPr>
            <a:r>
              <a:rPr lang="en-US" altLang="x-none" sz="3600" dirty="0"/>
              <a:t>Assignment 3 is out—demo coming soon!</a:t>
            </a:r>
          </a:p>
        </p:txBody>
      </p:sp>
    </p:spTree>
    <p:extLst>
      <p:ext uri="{BB962C8B-B14F-4D97-AF65-F5344CB8AC3E}">
        <p14:creationId xmlns:p14="http://schemas.microsoft.com/office/powerpoint/2010/main" val="19522904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300" dirty="0"/>
              <a:t>Methods on Graphics Objects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600" dirty="0"/>
              <a:t>We manipulate graphics objects by calling methods on them:</a:t>
            </a:r>
          </a:p>
          <a:p>
            <a:pPr marL="0" indent="0">
              <a:buNone/>
            </a:pPr>
            <a:endParaRPr lang="en-US" sz="3600" dirty="0"/>
          </a:p>
          <a:p>
            <a:pPr marL="0" indent="0" algn="ctr">
              <a:buNone/>
            </a:pPr>
            <a:r>
              <a:rPr lang="en-US" sz="3600" b="1" dirty="0" err="1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object</a:t>
            </a:r>
            <a:r>
              <a:rPr lang="en-US" sz="3600" b="1" dirty="0" err="1">
                <a:latin typeface="Courier" charset="0"/>
                <a:ea typeface="Courier" charset="0"/>
                <a:cs typeface="Courier" charset="0"/>
              </a:rPr>
              <a:t>.</a:t>
            </a:r>
            <a:r>
              <a:rPr lang="en-US" sz="3600" b="1" dirty="0" err="1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method</a:t>
            </a:r>
            <a:r>
              <a:rPr lang="en-US" sz="3600" b="1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3600" b="1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parameters</a:t>
            </a:r>
            <a:r>
              <a:rPr lang="en-US" sz="3600" b="1" dirty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pPr marL="0" indent="0" algn="ctr">
              <a:buNone/>
            </a:pPr>
            <a:endParaRPr lang="en-US" sz="3600" b="1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endParaRPr lang="en-US" sz="3600" b="1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3600" b="1" dirty="0">
                <a:ea typeface="Courier" charset="0"/>
                <a:cs typeface="Courier" charset="0"/>
              </a:rPr>
              <a:t>Example:</a:t>
            </a:r>
          </a:p>
          <a:p>
            <a:pPr marL="0" indent="0">
              <a:buNone/>
            </a:pPr>
            <a:r>
              <a:rPr lang="en-US" sz="3600" b="1" dirty="0" err="1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rect</a:t>
            </a:r>
            <a:r>
              <a:rPr lang="en-US" sz="3600" b="1" dirty="0" err="1">
                <a:latin typeface="Courier" charset="0"/>
                <a:ea typeface="Courier" charset="0"/>
                <a:cs typeface="Courier" charset="0"/>
              </a:rPr>
              <a:t>.</a:t>
            </a:r>
            <a:r>
              <a:rPr lang="en-US" sz="3600" b="1" dirty="0" err="1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setColor</a:t>
            </a:r>
            <a:r>
              <a:rPr lang="en-US" sz="3600" b="1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3600" b="1" dirty="0" err="1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Color.RED</a:t>
            </a:r>
            <a:r>
              <a:rPr lang="en-US" sz="3600" b="1" dirty="0">
                <a:latin typeface="Courier" charset="0"/>
                <a:ea typeface="Courier" charset="0"/>
                <a:cs typeface="Courier" charset="0"/>
              </a:rPr>
              <a:t>);</a:t>
            </a:r>
          </a:p>
        </p:txBody>
      </p:sp>
      <p:sp>
        <p:nvSpPr>
          <p:cNvPr id="4" name="Left Bracket 3"/>
          <p:cNvSpPr/>
          <p:nvPr/>
        </p:nvSpPr>
        <p:spPr>
          <a:xfrm rot="16200000">
            <a:off x="1676400" y="3048000"/>
            <a:ext cx="152400" cy="1676400"/>
          </a:xfrm>
          <a:prstGeom prst="leftBracket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Left Bracket 4"/>
          <p:cNvSpPr/>
          <p:nvPr/>
        </p:nvSpPr>
        <p:spPr>
          <a:xfrm rot="16200000">
            <a:off x="3744468" y="3058669"/>
            <a:ext cx="131064" cy="1676400"/>
          </a:xfrm>
          <a:prstGeom prst="leftBracket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93234" y="4148329"/>
            <a:ext cx="211873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>
                <a:solidFill>
                  <a:srgbClr val="0027FF"/>
                </a:solidFill>
                <a:latin typeface="Chalkboard" charset="0"/>
                <a:ea typeface="Chalkboard" charset="0"/>
                <a:cs typeface="Chalkboard" charset="0"/>
              </a:rPr>
              <a:t>Who?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127917" y="4114802"/>
            <a:ext cx="136416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>
                <a:solidFill>
                  <a:srgbClr val="FF0000"/>
                </a:solidFill>
                <a:latin typeface="Chalkboard" charset="0"/>
                <a:ea typeface="Chalkboard" charset="0"/>
                <a:cs typeface="Chalkboard" charset="0"/>
              </a:rPr>
              <a:t>What?</a:t>
            </a:r>
          </a:p>
        </p:txBody>
      </p:sp>
      <p:sp>
        <p:nvSpPr>
          <p:cNvPr id="9" name="Left Bracket 8"/>
          <p:cNvSpPr/>
          <p:nvPr/>
        </p:nvSpPr>
        <p:spPr>
          <a:xfrm rot="16200000">
            <a:off x="6109808" y="2528409"/>
            <a:ext cx="141733" cy="2726250"/>
          </a:xfrm>
          <a:prstGeom prst="leftBracket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648200" y="4114801"/>
            <a:ext cx="318820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>
                <a:solidFill>
                  <a:srgbClr val="00B050"/>
                </a:solidFill>
                <a:latin typeface="Chalkboard" charset="0"/>
                <a:ea typeface="Chalkboard" charset="0"/>
                <a:cs typeface="Chalkboard" charset="0"/>
              </a:rPr>
              <a:t>What specifically?</a:t>
            </a:r>
          </a:p>
        </p:txBody>
      </p:sp>
    </p:spTree>
    <p:extLst>
      <p:ext uri="{BB962C8B-B14F-4D97-AF65-F5344CB8AC3E}">
        <p14:creationId xmlns:p14="http://schemas.microsoft.com/office/powerpoint/2010/main" val="8487184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Rectangle 4"/>
          <p:cNvSpPr>
            <a:spLocks noChangeArrowheads="1"/>
          </p:cNvSpPr>
          <p:nvPr/>
        </p:nvSpPr>
        <p:spPr bwMode="auto">
          <a:xfrm>
            <a:off x="457200" y="1751013"/>
            <a:ext cx="8153400" cy="66198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Monotype Sorts" charset="2"/>
              <a:buChar char="u"/>
              <a:defRPr kumimoji="1" sz="2700">
                <a:solidFill>
                  <a:schemeClr val="tx1"/>
                </a:solidFill>
                <a:latin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defRPr kumimoji="1" sz="2000">
                <a:solidFill>
                  <a:schemeClr val="tx1"/>
                </a:solidFill>
                <a:latin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F"/>
              <a:defRPr kumimoji="1">
                <a:solidFill>
                  <a:schemeClr val="tx1"/>
                </a:solidFill>
                <a:latin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>
                <a:solidFill>
                  <a:schemeClr val="tx1"/>
                </a:solidFill>
                <a:latin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kumimoji="0" lang="en-US" altLang="en-US" sz="1800" b="1">
              <a:latin typeface="Courier New" charset="0"/>
            </a:endParaRPr>
          </a:p>
        </p:txBody>
      </p:sp>
      <p:sp>
        <p:nvSpPr>
          <p:cNvPr id="20484" name="Text Box 5"/>
          <p:cNvSpPr txBox="1">
            <a:spLocks noChangeArrowheads="1"/>
          </p:cNvSpPr>
          <p:nvPr/>
        </p:nvSpPr>
        <p:spPr bwMode="auto">
          <a:xfrm>
            <a:off x="609600" y="1751013"/>
            <a:ext cx="7848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Monotype Sorts" charset="2"/>
              <a:buChar char="u"/>
              <a:defRPr kumimoji="1" sz="2700">
                <a:solidFill>
                  <a:schemeClr val="tx1"/>
                </a:solidFill>
                <a:latin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defRPr kumimoji="1" sz="2000">
                <a:solidFill>
                  <a:schemeClr val="tx1"/>
                </a:solidFill>
                <a:latin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F"/>
              <a:defRPr kumimoji="1">
                <a:solidFill>
                  <a:schemeClr val="tx1"/>
                </a:solidFill>
                <a:latin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>
                <a:solidFill>
                  <a:schemeClr val="tx1"/>
                </a:solidFill>
                <a:latin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en-US" sz="2400" i="1">
                <a:latin typeface="Times New Roman" charset="0"/>
              </a:rPr>
              <a:t>object</a:t>
            </a:r>
            <a:r>
              <a:rPr kumimoji="0" lang="en-US" altLang="en-US" sz="2400" b="1">
                <a:latin typeface="Courier New" charset="0"/>
              </a:rPr>
              <a:t>.setColor(</a:t>
            </a:r>
            <a:r>
              <a:rPr kumimoji="0" lang="en-US" altLang="en-US" sz="2400" i="1">
                <a:latin typeface="Times New Roman" charset="0"/>
              </a:rPr>
              <a:t>color</a:t>
            </a:r>
            <a:r>
              <a:rPr kumimoji="0" lang="en-US" altLang="en-US" sz="2400" b="1">
                <a:latin typeface="Courier New" charset="0"/>
              </a:rPr>
              <a:t>)</a:t>
            </a:r>
            <a:endParaRPr kumimoji="0" lang="en-US" altLang="en-US" sz="1800" b="1">
              <a:latin typeface="Courier New" charset="0"/>
            </a:endParaRPr>
          </a:p>
        </p:txBody>
      </p:sp>
      <p:sp>
        <p:nvSpPr>
          <p:cNvPr id="20485" name="Text Box 6"/>
          <p:cNvSpPr txBox="1">
            <a:spLocks noChangeArrowheads="1"/>
          </p:cNvSpPr>
          <p:nvPr/>
        </p:nvSpPr>
        <p:spPr bwMode="auto">
          <a:xfrm>
            <a:off x="914400" y="2032000"/>
            <a:ext cx="76200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Monotype Sorts" charset="2"/>
              <a:buChar char="u"/>
              <a:defRPr kumimoji="1" sz="2700">
                <a:solidFill>
                  <a:schemeClr val="tx1"/>
                </a:solidFill>
                <a:latin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defRPr kumimoji="1" sz="2000">
                <a:solidFill>
                  <a:schemeClr val="tx1"/>
                </a:solidFill>
                <a:latin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F"/>
              <a:defRPr kumimoji="1">
                <a:solidFill>
                  <a:schemeClr val="tx1"/>
                </a:solidFill>
                <a:latin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>
                <a:solidFill>
                  <a:schemeClr val="tx1"/>
                </a:solidFill>
                <a:latin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en-US" sz="2000">
                <a:latin typeface="Times New Roman" charset="0"/>
              </a:rPr>
              <a:t>Sets the color of the object to the specified color constant.</a:t>
            </a:r>
          </a:p>
        </p:txBody>
      </p:sp>
      <p:sp>
        <p:nvSpPr>
          <p:cNvPr id="20486" name="Rectangle 8"/>
          <p:cNvSpPr>
            <a:spLocks noChangeArrowheads="1"/>
          </p:cNvSpPr>
          <p:nvPr/>
        </p:nvSpPr>
        <p:spPr bwMode="auto">
          <a:xfrm>
            <a:off x="457200" y="2411413"/>
            <a:ext cx="8153400" cy="66198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Monotype Sorts" charset="2"/>
              <a:buChar char="u"/>
              <a:defRPr kumimoji="1" sz="2700">
                <a:solidFill>
                  <a:schemeClr val="tx1"/>
                </a:solidFill>
                <a:latin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defRPr kumimoji="1" sz="2000">
                <a:solidFill>
                  <a:schemeClr val="tx1"/>
                </a:solidFill>
                <a:latin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F"/>
              <a:defRPr kumimoji="1">
                <a:solidFill>
                  <a:schemeClr val="tx1"/>
                </a:solidFill>
                <a:latin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>
                <a:solidFill>
                  <a:schemeClr val="tx1"/>
                </a:solidFill>
                <a:latin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kumimoji="0" lang="en-US" altLang="en-US" sz="1800" b="1">
              <a:latin typeface="Courier New" charset="0"/>
            </a:endParaRPr>
          </a:p>
        </p:txBody>
      </p:sp>
      <p:sp>
        <p:nvSpPr>
          <p:cNvPr id="20487" name="Text Box 9"/>
          <p:cNvSpPr txBox="1">
            <a:spLocks noChangeArrowheads="1"/>
          </p:cNvSpPr>
          <p:nvPr/>
        </p:nvSpPr>
        <p:spPr bwMode="auto">
          <a:xfrm>
            <a:off x="609600" y="2398713"/>
            <a:ext cx="7848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Monotype Sorts" charset="2"/>
              <a:buChar char="u"/>
              <a:defRPr kumimoji="1" sz="2700">
                <a:solidFill>
                  <a:schemeClr val="tx1"/>
                </a:solidFill>
                <a:latin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defRPr kumimoji="1" sz="2000">
                <a:solidFill>
                  <a:schemeClr val="tx1"/>
                </a:solidFill>
                <a:latin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F"/>
              <a:defRPr kumimoji="1">
                <a:solidFill>
                  <a:schemeClr val="tx1"/>
                </a:solidFill>
                <a:latin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>
                <a:solidFill>
                  <a:schemeClr val="tx1"/>
                </a:solidFill>
                <a:latin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en-US" sz="2400" i="1">
                <a:latin typeface="Times New Roman" charset="0"/>
              </a:rPr>
              <a:t>object</a:t>
            </a:r>
            <a:r>
              <a:rPr kumimoji="0" lang="en-US" altLang="en-US" sz="2400" b="1">
                <a:latin typeface="Courier New" charset="0"/>
              </a:rPr>
              <a:t>.setLocation(</a:t>
            </a:r>
            <a:r>
              <a:rPr kumimoji="0" lang="en-US" altLang="en-US" sz="2400" i="1">
                <a:latin typeface="Times New Roman" charset="0"/>
              </a:rPr>
              <a:t>x</a:t>
            </a:r>
            <a:r>
              <a:rPr kumimoji="0" lang="en-US" altLang="en-US" sz="2400" b="1">
                <a:latin typeface="Courier New" charset="0"/>
              </a:rPr>
              <a:t>,</a:t>
            </a:r>
            <a:r>
              <a:rPr kumimoji="0" lang="en-US" altLang="en-US" sz="2400" b="1">
                <a:latin typeface="Times New Roman" charset="0"/>
              </a:rPr>
              <a:t> </a:t>
            </a:r>
            <a:r>
              <a:rPr kumimoji="0" lang="en-US" altLang="en-US" sz="2400" i="1">
                <a:latin typeface="Times New Roman" charset="0"/>
              </a:rPr>
              <a:t>y</a:t>
            </a:r>
            <a:r>
              <a:rPr kumimoji="0" lang="en-US" altLang="en-US" sz="2400" b="1">
                <a:latin typeface="Courier New" charset="0"/>
              </a:rPr>
              <a:t>)</a:t>
            </a:r>
          </a:p>
        </p:txBody>
      </p:sp>
      <p:sp>
        <p:nvSpPr>
          <p:cNvPr id="20488" name="Text Box 10"/>
          <p:cNvSpPr txBox="1">
            <a:spLocks noChangeArrowheads="1"/>
          </p:cNvSpPr>
          <p:nvPr/>
        </p:nvSpPr>
        <p:spPr bwMode="auto">
          <a:xfrm>
            <a:off x="914400" y="2692400"/>
            <a:ext cx="76200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Monotype Sorts" charset="2"/>
              <a:buChar char="u"/>
              <a:defRPr kumimoji="1" sz="2700">
                <a:solidFill>
                  <a:schemeClr val="tx1"/>
                </a:solidFill>
                <a:latin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defRPr kumimoji="1" sz="2000">
                <a:solidFill>
                  <a:schemeClr val="tx1"/>
                </a:solidFill>
                <a:latin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F"/>
              <a:defRPr kumimoji="1">
                <a:solidFill>
                  <a:schemeClr val="tx1"/>
                </a:solidFill>
                <a:latin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>
                <a:solidFill>
                  <a:schemeClr val="tx1"/>
                </a:solidFill>
                <a:latin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en-US" sz="2000" dirty="0">
                <a:latin typeface="Times New Roman" charset="0"/>
              </a:rPr>
              <a:t>Changes the location of the object to the point (</a:t>
            </a:r>
            <a:r>
              <a:rPr kumimoji="0" lang="en-US" altLang="en-US" sz="2000" i="1" dirty="0">
                <a:latin typeface="Times New Roman" charset="0"/>
              </a:rPr>
              <a:t>x</a:t>
            </a:r>
            <a:r>
              <a:rPr kumimoji="0" lang="en-US" altLang="en-US" sz="2000" dirty="0">
                <a:latin typeface="Times New Roman" charset="0"/>
              </a:rPr>
              <a:t>, </a:t>
            </a:r>
            <a:r>
              <a:rPr kumimoji="0" lang="en-US" altLang="en-US" sz="2000" i="1" dirty="0">
                <a:latin typeface="Times New Roman" charset="0"/>
              </a:rPr>
              <a:t>y</a:t>
            </a:r>
            <a:r>
              <a:rPr kumimoji="0" lang="en-US" altLang="en-US" sz="2000" dirty="0">
                <a:latin typeface="Times New Roman" charset="0"/>
              </a:rPr>
              <a:t>). </a:t>
            </a:r>
          </a:p>
        </p:txBody>
      </p:sp>
      <p:sp>
        <p:nvSpPr>
          <p:cNvPr id="20489" name="Rectangle 12"/>
          <p:cNvSpPr>
            <a:spLocks noChangeArrowheads="1"/>
          </p:cNvSpPr>
          <p:nvPr/>
        </p:nvSpPr>
        <p:spPr bwMode="auto">
          <a:xfrm>
            <a:off x="457200" y="3071813"/>
            <a:ext cx="8153400" cy="9906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Monotype Sorts" charset="2"/>
              <a:buChar char="u"/>
              <a:defRPr kumimoji="1" sz="2700">
                <a:solidFill>
                  <a:schemeClr val="tx1"/>
                </a:solidFill>
                <a:latin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defRPr kumimoji="1" sz="2000">
                <a:solidFill>
                  <a:schemeClr val="tx1"/>
                </a:solidFill>
                <a:latin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F"/>
              <a:defRPr kumimoji="1">
                <a:solidFill>
                  <a:schemeClr val="tx1"/>
                </a:solidFill>
                <a:latin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>
                <a:solidFill>
                  <a:schemeClr val="tx1"/>
                </a:solidFill>
                <a:latin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kumimoji="0" lang="en-US" altLang="en-US" sz="1800" b="1">
              <a:latin typeface="Courier New" charset="0"/>
            </a:endParaRPr>
          </a:p>
        </p:txBody>
      </p:sp>
      <p:sp>
        <p:nvSpPr>
          <p:cNvPr id="20490" name="Text Box 13"/>
          <p:cNvSpPr txBox="1">
            <a:spLocks noChangeArrowheads="1"/>
          </p:cNvSpPr>
          <p:nvPr/>
        </p:nvSpPr>
        <p:spPr bwMode="auto">
          <a:xfrm>
            <a:off x="609600" y="3059113"/>
            <a:ext cx="7848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Monotype Sorts" charset="2"/>
              <a:buChar char="u"/>
              <a:defRPr kumimoji="1" sz="2700">
                <a:solidFill>
                  <a:schemeClr val="tx1"/>
                </a:solidFill>
                <a:latin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defRPr kumimoji="1" sz="2000">
                <a:solidFill>
                  <a:schemeClr val="tx1"/>
                </a:solidFill>
                <a:latin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F"/>
              <a:defRPr kumimoji="1">
                <a:solidFill>
                  <a:schemeClr val="tx1"/>
                </a:solidFill>
                <a:latin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>
                <a:solidFill>
                  <a:schemeClr val="tx1"/>
                </a:solidFill>
                <a:latin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en-US" sz="2400" i="1" dirty="0" err="1">
                <a:latin typeface="Times New Roman" charset="0"/>
              </a:rPr>
              <a:t>object</a:t>
            </a:r>
            <a:r>
              <a:rPr kumimoji="0" lang="en-US" altLang="en-US" sz="2400" b="1" dirty="0" err="1">
                <a:latin typeface="Courier New" charset="0"/>
              </a:rPr>
              <a:t>.move</a:t>
            </a:r>
            <a:r>
              <a:rPr kumimoji="0" lang="en-US" altLang="en-US" sz="2400" b="1" dirty="0">
                <a:latin typeface="Courier New" charset="0"/>
              </a:rPr>
              <a:t>(</a:t>
            </a:r>
            <a:r>
              <a:rPr kumimoji="0" lang="en-US" altLang="en-US" sz="2400" i="1" dirty="0">
                <a:latin typeface="Times New Roman" charset="0"/>
              </a:rPr>
              <a:t>dx</a:t>
            </a:r>
            <a:r>
              <a:rPr kumimoji="0" lang="en-US" altLang="en-US" sz="2400" b="1" dirty="0">
                <a:latin typeface="Courier New" charset="0"/>
              </a:rPr>
              <a:t>,</a:t>
            </a:r>
            <a:r>
              <a:rPr kumimoji="0" lang="en-US" altLang="en-US" sz="2400" b="1" dirty="0">
                <a:latin typeface="Times New Roman" charset="0"/>
              </a:rPr>
              <a:t> </a:t>
            </a:r>
            <a:r>
              <a:rPr kumimoji="0" lang="en-US" altLang="en-US" sz="2400" i="1" dirty="0" err="1">
                <a:latin typeface="Times New Roman" charset="0"/>
              </a:rPr>
              <a:t>dy</a:t>
            </a:r>
            <a:r>
              <a:rPr kumimoji="0" lang="en-US" altLang="en-US" sz="2400" b="1" dirty="0">
                <a:latin typeface="Courier New" charset="0"/>
              </a:rPr>
              <a:t>)</a:t>
            </a:r>
          </a:p>
        </p:txBody>
      </p:sp>
      <p:sp>
        <p:nvSpPr>
          <p:cNvPr id="20491" name="Text Box 14"/>
          <p:cNvSpPr txBox="1">
            <a:spLocks noChangeArrowheads="1"/>
          </p:cNvSpPr>
          <p:nvPr/>
        </p:nvSpPr>
        <p:spPr bwMode="auto">
          <a:xfrm>
            <a:off x="914400" y="3352800"/>
            <a:ext cx="76200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Monotype Sorts" charset="2"/>
              <a:buChar char="u"/>
              <a:defRPr kumimoji="1" sz="2700">
                <a:solidFill>
                  <a:schemeClr val="tx1"/>
                </a:solidFill>
                <a:latin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defRPr kumimoji="1" sz="2000">
                <a:solidFill>
                  <a:schemeClr val="tx1"/>
                </a:solidFill>
                <a:latin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F"/>
              <a:defRPr kumimoji="1">
                <a:solidFill>
                  <a:schemeClr val="tx1"/>
                </a:solidFill>
                <a:latin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>
                <a:solidFill>
                  <a:schemeClr val="tx1"/>
                </a:solidFill>
                <a:latin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en-US" sz="2000" dirty="0">
                <a:latin typeface="Times New Roman" charset="0"/>
              </a:rPr>
              <a:t>Moves the object on the screen by adding </a:t>
            </a:r>
            <a:r>
              <a:rPr kumimoji="0" lang="en-US" altLang="en-US" sz="2000" i="1" dirty="0">
                <a:latin typeface="Times New Roman" charset="0"/>
              </a:rPr>
              <a:t>dx</a:t>
            </a:r>
            <a:r>
              <a:rPr kumimoji="0" lang="en-US" altLang="en-US" sz="2000" dirty="0">
                <a:latin typeface="Times New Roman" charset="0"/>
              </a:rPr>
              <a:t> and </a:t>
            </a:r>
            <a:r>
              <a:rPr kumimoji="0" lang="en-US" altLang="en-US" sz="2000" i="1" dirty="0" err="1">
                <a:latin typeface="Times New Roman" charset="0"/>
              </a:rPr>
              <a:t>dy</a:t>
            </a:r>
            <a:r>
              <a:rPr kumimoji="0" lang="en-US" altLang="en-US" sz="2000" dirty="0">
                <a:latin typeface="Times New Roman" charset="0"/>
              </a:rPr>
              <a:t> to its current coordinates.</a:t>
            </a:r>
          </a:p>
        </p:txBody>
      </p:sp>
      <p:sp>
        <p:nvSpPr>
          <p:cNvPr id="20492" name="Text Box 15"/>
          <p:cNvSpPr txBox="1">
            <a:spLocks noChangeArrowheads="1"/>
          </p:cNvSpPr>
          <p:nvPr/>
        </p:nvSpPr>
        <p:spPr bwMode="auto">
          <a:xfrm>
            <a:off x="457200" y="1143000"/>
            <a:ext cx="8229600" cy="48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Monotype Sorts" charset="2"/>
              <a:buChar char="u"/>
              <a:defRPr kumimoji="1" sz="2700">
                <a:solidFill>
                  <a:schemeClr val="tx1"/>
                </a:solidFill>
                <a:latin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defRPr kumimoji="1" sz="2000">
                <a:solidFill>
                  <a:schemeClr val="tx1"/>
                </a:solidFill>
                <a:latin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F"/>
              <a:defRPr kumimoji="1">
                <a:solidFill>
                  <a:schemeClr val="tx1"/>
                </a:solidFill>
                <a:latin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>
                <a:solidFill>
                  <a:schemeClr val="tx1"/>
                </a:solidFill>
                <a:latin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9pPr>
          </a:lstStyle>
          <a:p>
            <a:pPr algn="just"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2800" dirty="0">
                <a:latin typeface="Times New Roman" charset="0"/>
              </a:rPr>
              <a:t>The following operations apply to all </a:t>
            </a:r>
            <a:r>
              <a:rPr kumimoji="0" lang="en-US" altLang="en-US" sz="2600" b="1" dirty="0" err="1">
                <a:latin typeface="Courier New" charset="0"/>
              </a:rPr>
              <a:t>GObject</a:t>
            </a:r>
            <a:r>
              <a:rPr kumimoji="0" lang="en-US" altLang="en-US" sz="2800" dirty="0" err="1">
                <a:latin typeface="Times New Roman" charset="0"/>
              </a:rPr>
              <a:t>s</a:t>
            </a:r>
            <a:r>
              <a:rPr kumimoji="0" lang="en-US" altLang="en-US" sz="2800" dirty="0">
                <a:latin typeface="Times New Roman" charset="0"/>
              </a:rPr>
              <a:t>:  </a:t>
            </a:r>
          </a:p>
        </p:txBody>
      </p:sp>
      <p:sp>
        <p:nvSpPr>
          <p:cNvPr id="20497" name="Text Box 21"/>
          <p:cNvSpPr txBox="1">
            <a:spLocks noChangeArrowheads="1"/>
          </p:cNvSpPr>
          <p:nvPr/>
        </p:nvSpPr>
        <p:spPr bwMode="auto">
          <a:xfrm>
            <a:off x="0" y="6521450"/>
            <a:ext cx="792480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Monotype Sorts" charset="2"/>
              <a:buChar char="u"/>
              <a:defRPr kumimoji="1" sz="2700">
                <a:solidFill>
                  <a:schemeClr val="tx1"/>
                </a:solidFill>
                <a:latin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defRPr kumimoji="1" sz="2000">
                <a:solidFill>
                  <a:schemeClr val="tx1"/>
                </a:solidFill>
                <a:latin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F"/>
              <a:defRPr kumimoji="1">
                <a:solidFill>
                  <a:schemeClr val="tx1"/>
                </a:solidFill>
                <a:latin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>
                <a:solidFill>
                  <a:schemeClr val="tx1"/>
                </a:solidFill>
                <a:latin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en-US" sz="1600" i="1" dirty="0">
                <a:latin typeface="Times New Roman" charset="0"/>
              </a:rPr>
              <a:t>Graphic courtesy of Eric Roberts. See the </a:t>
            </a:r>
            <a:r>
              <a:rPr kumimoji="0" lang="en-US" altLang="en-US" sz="1600" i="1" dirty="0">
                <a:latin typeface="Times New Roman" charset="0"/>
                <a:hlinkClick r:id="rId3"/>
              </a:rPr>
              <a:t>GObject documentation</a:t>
            </a:r>
            <a:r>
              <a:rPr kumimoji="0" lang="en-US" altLang="en-US" sz="1600" i="1" dirty="0">
                <a:latin typeface="Times New Roman" charset="0"/>
              </a:rPr>
              <a:t> online for more methods.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GObject</a:t>
            </a:r>
            <a:r>
              <a:rPr lang="en-US" dirty="0"/>
              <a:t> Methods</a:t>
            </a:r>
          </a:p>
        </p:txBody>
      </p:sp>
      <p:sp>
        <p:nvSpPr>
          <p:cNvPr id="19" name="Rectangle 12"/>
          <p:cNvSpPr>
            <a:spLocks noChangeArrowheads="1"/>
          </p:cNvSpPr>
          <p:nvPr/>
        </p:nvSpPr>
        <p:spPr bwMode="auto">
          <a:xfrm>
            <a:off x="457200" y="4038600"/>
            <a:ext cx="8153400" cy="81274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Monotype Sorts" charset="2"/>
              <a:buChar char="u"/>
              <a:defRPr kumimoji="1" sz="2700">
                <a:solidFill>
                  <a:schemeClr val="tx1"/>
                </a:solidFill>
                <a:latin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defRPr kumimoji="1" sz="2000">
                <a:solidFill>
                  <a:schemeClr val="tx1"/>
                </a:solidFill>
                <a:latin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F"/>
              <a:defRPr kumimoji="1">
                <a:solidFill>
                  <a:schemeClr val="tx1"/>
                </a:solidFill>
                <a:latin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>
                <a:solidFill>
                  <a:schemeClr val="tx1"/>
                </a:solidFill>
                <a:latin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kumimoji="0" lang="en-US" altLang="en-US" sz="1800" b="1">
              <a:latin typeface="Courier New" charset="0"/>
            </a:endParaRPr>
          </a:p>
        </p:txBody>
      </p:sp>
      <p:sp>
        <p:nvSpPr>
          <p:cNvPr id="20" name="Text Box 13"/>
          <p:cNvSpPr txBox="1">
            <a:spLocks noChangeArrowheads="1"/>
          </p:cNvSpPr>
          <p:nvPr/>
        </p:nvSpPr>
        <p:spPr bwMode="auto">
          <a:xfrm>
            <a:off x="609600" y="4006057"/>
            <a:ext cx="7848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Monotype Sorts" charset="2"/>
              <a:buChar char="u"/>
              <a:defRPr kumimoji="1" sz="2700">
                <a:solidFill>
                  <a:schemeClr val="tx1"/>
                </a:solidFill>
                <a:latin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defRPr kumimoji="1" sz="2000">
                <a:solidFill>
                  <a:schemeClr val="tx1"/>
                </a:solidFill>
                <a:latin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F"/>
              <a:defRPr kumimoji="1">
                <a:solidFill>
                  <a:schemeClr val="tx1"/>
                </a:solidFill>
                <a:latin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>
                <a:solidFill>
                  <a:schemeClr val="tx1"/>
                </a:solidFill>
                <a:latin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en-US" sz="2400" i="1" dirty="0" err="1">
                <a:latin typeface="Times New Roman" charset="0"/>
              </a:rPr>
              <a:t>object</a:t>
            </a:r>
            <a:r>
              <a:rPr kumimoji="0" lang="en-US" altLang="en-US" sz="2400" b="1" dirty="0" err="1">
                <a:latin typeface="Courier New" charset="0"/>
              </a:rPr>
              <a:t>.getWidth</a:t>
            </a:r>
            <a:r>
              <a:rPr kumimoji="0" lang="en-US" altLang="en-US" sz="2400" b="1" dirty="0">
                <a:latin typeface="Courier New" charset="0"/>
              </a:rPr>
              <a:t>()</a:t>
            </a:r>
          </a:p>
        </p:txBody>
      </p:sp>
      <p:sp>
        <p:nvSpPr>
          <p:cNvPr id="21" name="Text Box 14"/>
          <p:cNvSpPr txBox="1">
            <a:spLocks noChangeArrowheads="1"/>
          </p:cNvSpPr>
          <p:nvPr/>
        </p:nvSpPr>
        <p:spPr bwMode="auto">
          <a:xfrm>
            <a:off x="914400" y="4343400"/>
            <a:ext cx="76200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Monotype Sorts" charset="2"/>
              <a:buChar char="u"/>
              <a:defRPr kumimoji="1" sz="2700">
                <a:solidFill>
                  <a:schemeClr val="tx1"/>
                </a:solidFill>
                <a:latin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defRPr kumimoji="1" sz="2000">
                <a:solidFill>
                  <a:schemeClr val="tx1"/>
                </a:solidFill>
                <a:latin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F"/>
              <a:defRPr kumimoji="1">
                <a:solidFill>
                  <a:schemeClr val="tx1"/>
                </a:solidFill>
                <a:latin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>
                <a:solidFill>
                  <a:schemeClr val="tx1"/>
                </a:solidFill>
                <a:latin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en-US" sz="2000" dirty="0">
                <a:latin typeface="Times New Roman" charset="0"/>
              </a:rPr>
              <a:t>Returns the width of </a:t>
            </a:r>
            <a:r>
              <a:rPr kumimoji="0" lang="en-US" altLang="en-US" sz="2000">
                <a:latin typeface="Times New Roman" charset="0"/>
              </a:rPr>
              <a:t>the object</a:t>
            </a:r>
            <a:endParaRPr kumimoji="0" lang="en-US" altLang="en-US" sz="2000" dirty="0">
              <a:latin typeface="Times New Roman" charset="0"/>
            </a:endParaRPr>
          </a:p>
        </p:txBody>
      </p:sp>
      <p:sp>
        <p:nvSpPr>
          <p:cNvPr id="22" name="Rectangle 12"/>
          <p:cNvSpPr>
            <a:spLocks noChangeArrowheads="1"/>
          </p:cNvSpPr>
          <p:nvPr/>
        </p:nvSpPr>
        <p:spPr bwMode="auto">
          <a:xfrm>
            <a:off x="457200" y="4851340"/>
            <a:ext cx="8153400" cy="81274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Monotype Sorts" charset="2"/>
              <a:buChar char="u"/>
              <a:defRPr kumimoji="1" sz="2700">
                <a:solidFill>
                  <a:schemeClr val="tx1"/>
                </a:solidFill>
                <a:latin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defRPr kumimoji="1" sz="2000">
                <a:solidFill>
                  <a:schemeClr val="tx1"/>
                </a:solidFill>
                <a:latin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F"/>
              <a:defRPr kumimoji="1">
                <a:solidFill>
                  <a:schemeClr val="tx1"/>
                </a:solidFill>
                <a:latin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>
                <a:solidFill>
                  <a:schemeClr val="tx1"/>
                </a:solidFill>
                <a:latin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kumimoji="0" lang="en-US" altLang="en-US" sz="1800" b="1">
              <a:latin typeface="Courier New" charset="0"/>
            </a:endParaRPr>
          </a:p>
        </p:txBody>
      </p:sp>
      <p:sp>
        <p:nvSpPr>
          <p:cNvPr id="23" name="Text Box 13"/>
          <p:cNvSpPr txBox="1">
            <a:spLocks noChangeArrowheads="1"/>
          </p:cNvSpPr>
          <p:nvPr/>
        </p:nvSpPr>
        <p:spPr bwMode="auto">
          <a:xfrm>
            <a:off x="609600" y="4818797"/>
            <a:ext cx="7848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Monotype Sorts" charset="2"/>
              <a:buChar char="u"/>
              <a:defRPr kumimoji="1" sz="2700">
                <a:solidFill>
                  <a:schemeClr val="tx1"/>
                </a:solidFill>
                <a:latin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defRPr kumimoji="1" sz="2000">
                <a:solidFill>
                  <a:schemeClr val="tx1"/>
                </a:solidFill>
                <a:latin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F"/>
              <a:defRPr kumimoji="1">
                <a:solidFill>
                  <a:schemeClr val="tx1"/>
                </a:solidFill>
                <a:latin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>
                <a:solidFill>
                  <a:schemeClr val="tx1"/>
                </a:solidFill>
                <a:latin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en-US" sz="2400" i="1" dirty="0" err="1">
                <a:latin typeface="Times New Roman" charset="0"/>
              </a:rPr>
              <a:t>object</a:t>
            </a:r>
            <a:r>
              <a:rPr kumimoji="0" lang="en-US" altLang="en-US" sz="2400" b="1" dirty="0" err="1">
                <a:latin typeface="Courier New" charset="0"/>
              </a:rPr>
              <a:t>.getHeight</a:t>
            </a:r>
            <a:r>
              <a:rPr kumimoji="0" lang="en-US" altLang="en-US" sz="2400" b="1" dirty="0">
                <a:latin typeface="Courier New" charset="0"/>
              </a:rPr>
              <a:t>()</a:t>
            </a:r>
          </a:p>
        </p:txBody>
      </p:sp>
      <p:sp>
        <p:nvSpPr>
          <p:cNvPr id="24" name="Text Box 14"/>
          <p:cNvSpPr txBox="1">
            <a:spLocks noChangeArrowheads="1"/>
          </p:cNvSpPr>
          <p:nvPr/>
        </p:nvSpPr>
        <p:spPr bwMode="auto">
          <a:xfrm>
            <a:off x="914400" y="5156140"/>
            <a:ext cx="76200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Monotype Sorts" charset="2"/>
              <a:buChar char="u"/>
              <a:defRPr kumimoji="1" sz="2700">
                <a:solidFill>
                  <a:schemeClr val="tx1"/>
                </a:solidFill>
                <a:latin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defRPr kumimoji="1" sz="2000">
                <a:solidFill>
                  <a:schemeClr val="tx1"/>
                </a:solidFill>
                <a:latin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F"/>
              <a:defRPr kumimoji="1">
                <a:solidFill>
                  <a:schemeClr val="tx1"/>
                </a:solidFill>
                <a:latin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>
                <a:solidFill>
                  <a:schemeClr val="tx1"/>
                </a:solidFill>
                <a:latin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en-US" sz="2000" dirty="0">
                <a:latin typeface="Times New Roman" charset="0"/>
              </a:rPr>
              <a:t>Returns the height of the object</a:t>
            </a:r>
          </a:p>
        </p:txBody>
      </p:sp>
    </p:spTree>
    <p:extLst>
      <p:ext uri="{BB962C8B-B14F-4D97-AF65-F5344CB8AC3E}">
        <p14:creationId xmlns:p14="http://schemas.microsoft.com/office/powerpoint/2010/main" val="17105972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>
                <a:ea typeface="Tahoma" charset="0"/>
                <a:cs typeface="Tahoma" charset="0"/>
              </a:rPr>
              <a:t>Colors</a:t>
            </a:r>
          </a:p>
        </p:txBody>
      </p:sp>
      <p:sp>
        <p:nvSpPr>
          <p:cNvPr id="1218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273050" indent="-273050">
              <a:lnSpc>
                <a:spcPct val="90000"/>
              </a:lnSpc>
            </a:pPr>
            <a:r>
              <a:rPr lang="en-US" altLang="x-none" dirty="0"/>
              <a:t>Specified as predefined </a:t>
            </a:r>
            <a:r>
              <a:rPr lang="en-US" altLang="x-none" dirty="0">
                <a:latin typeface="Consolas" charset="0"/>
              </a:rPr>
              <a:t>Color</a:t>
            </a:r>
            <a:r>
              <a:rPr lang="en-US" altLang="x-none" dirty="0"/>
              <a:t> constants:</a:t>
            </a:r>
            <a:endParaRPr lang="en-US" altLang="x-none" sz="900" dirty="0">
              <a:latin typeface="Consolas" charset="0"/>
            </a:endParaRPr>
          </a:p>
          <a:p>
            <a:pPr marL="639763" lvl="1" indent="-246063">
              <a:lnSpc>
                <a:spcPct val="90000"/>
              </a:lnSpc>
              <a:buFontTx/>
              <a:buNone/>
            </a:pPr>
            <a:r>
              <a:rPr lang="en-US" altLang="x-none" dirty="0">
                <a:latin typeface="Consolas" charset="0"/>
              </a:rPr>
              <a:t>	</a:t>
            </a:r>
            <a:r>
              <a:rPr lang="en-US" altLang="x-none" dirty="0" err="1">
                <a:latin typeface="Consolas" charset="0"/>
              </a:rPr>
              <a:t>Color.</a:t>
            </a:r>
            <a:r>
              <a:rPr lang="en-US" altLang="x-none" b="1" i="1" dirty="0" err="1">
                <a:latin typeface="Consolas" charset="0"/>
              </a:rPr>
              <a:t>NAME</a:t>
            </a:r>
            <a:r>
              <a:rPr lang="en-US" altLang="x-none" dirty="0"/>
              <a:t>  , where </a:t>
            </a:r>
            <a:r>
              <a:rPr lang="en-US" altLang="x-none" b="1" i="1" dirty="0">
                <a:latin typeface="Consolas" charset="0"/>
              </a:rPr>
              <a:t>NAME</a:t>
            </a:r>
            <a:r>
              <a:rPr lang="en-US" altLang="x-none" dirty="0"/>
              <a:t> is one of:</a:t>
            </a:r>
          </a:p>
          <a:p>
            <a:pPr marL="639763" lvl="1" indent="-246063">
              <a:lnSpc>
                <a:spcPct val="90000"/>
              </a:lnSpc>
              <a:buFontTx/>
              <a:buNone/>
            </a:pPr>
            <a:endParaRPr lang="en-US" altLang="x-none" dirty="0"/>
          </a:p>
          <a:p>
            <a:pPr marL="639763" lvl="1" indent="-246063">
              <a:lnSpc>
                <a:spcPct val="90000"/>
              </a:lnSpc>
              <a:buFontTx/>
              <a:buNone/>
            </a:pPr>
            <a:endParaRPr lang="en-US" altLang="x-none" dirty="0"/>
          </a:p>
          <a:p>
            <a:pPr marL="639763" lvl="1" indent="-246063">
              <a:lnSpc>
                <a:spcPct val="90000"/>
              </a:lnSpc>
              <a:buFontTx/>
              <a:buNone/>
            </a:pPr>
            <a:endParaRPr lang="en-US" altLang="x-none" dirty="0"/>
          </a:p>
          <a:p>
            <a:pPr marL="639763" lvl="1" indent="-246063">
              <a:lnSpc>
                <a:spcPct val="90000"/>
              </a:lnSpc>
              <a:buFontTx/>
              <a:buNone/>
            </a:pPr>
            <a:endParaRPr lang="en-US" altLang="x-none" dirty="0"/>
          </a:p>
          <a:p>
            <a:pPr marL="639763" lvl="1" indent="-246063">
              <a:lnSpc>
                <a:spcPct val="90000"/>
              </a:lnSpc>
              <a:buFontTx/>
              <a:buNone/>
            </a:pPr>
            <a:r>
              <a:rPr lang="en-US" altLang="x-none" dirty="0">
                <a:latin typeface="Consolas" charset="0"/>
              </a:rPr>
              <a:t>	</a:t>
            </a:r>
            <a:r>
              <a:rPr lang="en-US" altLang="x-none" dirty="0" err="1">
                <a:latin typeface="Consolas" charset="0"/>
              </a:rPr>
              <a:t>rect.setColor</a:t>
            </a:r>
            <a:r>
              <a:rPr lang="en-US" altLang="x-none" dirty="0">
                <a:latin typeface="Consolas" charset="0"/>
              </a:rPr>
              <a:t>(</a:t>
            </a:r>
            <a:r>
              <a:rPr lang="en-US" altLang="x-none" b="1" dirty="0" err="1">
                <a:solidFill>
                  <a:schemeClr val="accent2"/>
                </a:solidFill>
                <a:latin typeface="Consolas" charset="0"/>
              </a:rPr>
              <a:t>Color.MAGENTA</a:t>
            </a:r>
            <a:r>
              <a:rPr lang="en-US" altLang="x-none" dirty="0">
                <a:latin typeface="Consolas" charset="0"/>
              </a:rPr>
              <a:t>);</a:t>
            </a:r>
          </a:p>
          <a:p>
            <a:pPr marL="639763" lvl="1" indent="-246063">
              <a:lnSpc>
                <a:spcPct val="90000"/>
              </a:lnSpc>
              <a:buFontTx/>
              <a:buNone/>
            </a:pPr>
            <a:endParaRPr lang="en-US" altLang="x-none" sz="2600" dirty="0">
              <a:latin typeface="Consolas" charset="0"/>
            </a:endParaRPr>
          </a:p>
          <a:p>
            <a:pPr marL="273050" indent="-273050">
              <a:lnSpc>
                <a:spcPct val="90000"/>
              </a:lnSpc>
            </a:pPr>
            <a:r>
              <a:rPr lang="en-US" altLang="x-none" dirty="0"/>
              <a:t>Or create one using </a:t>
            </a:r>
            <a:r>
              <a:rPr lang="en-US" altLang="x-none" u="sng" dirty="0"/>
              <a:t>R</a:t>
            </a:r>
            <a:r>
              <a:rPr lang="en-US" altLang="x-none" dirty="0"/>
              <a:t>ed-</a:t>
            </a:r>
            <a:r>
              <a:rPr lang="en-US" altLang="x-none" u="sng" dirty="0"/>
              <a:t>G</a:t>
            </a:r>
            <a:r>
              <a:rPr lang="en-US" altLang="x-none" dirty="0"/>
              <a:t>reen-</a:t>
            </a:r>
            <a:r>
              <a:rPr lang="en-US" altLang="x-none" u="sng" dirty="0"/>
              <a:t>B</a:t>
            </a:r>
            <a:r>
              <a:rPr lang="en-US" altLang="x-none" dirty="0"/>
              <a:t>lue (RGB) values of 0-255</a:t>
            </a:r>
            <a:endParaRPr lang="en-US" altLang="x-none" sz="900" dirty="0">
              <a:latin typeface="Consolas" charset="0"/>
            </a:endParaRPr>
          </a:p>
          <a:p>
            <a:pPr marL="639763" lvl="1" indent="-246063">
              <a:lnSpc>
                <a:spcPct val="90000"/>
              </a:lnSpc>
              <a:buFontTx/>
              <a:buNone/>
            </a:pPr>
            <a:r>
              <a:rPr lang="en-US" altLang="x-none" dirty="0">
                <a:latin typeface="Consolas" charset="0"/>
              </a:rPr>
              <a:t>	new Color(</a:t>
            </a:r>
            <a:r>
              <a:rPr lang="en-US" altLang="x-none" b="1" i="1" dirty="0">
                <a:latin typeface="Consolas" charset="0"/>
              </a:rPr>
              <a:t>red</a:t>
            </a:r>
            <a:r>
              <a:rPr lang="en-US" altLang="x-none" dirty="0">
                <a:latin typeface="Consolas" charset="0"/>
              </a:rPr>
              <a:t>, </a:t>
            </a:r>
            <a:r>
              <a:rPr lang="en-US" altLang="x-none" b="1" i="1" dirty="0">
                <a:latin typeface="Consolas" charset="0"/>
              </a:rPr>
              <a:t>green</a:t>
            </a:r>
            <a:r>
              <a:rPr lang="en-US" altLang="x-none" dirty="0">
                <a:latin typeface="Consolas" charset="0"/>
              </a:rPr>
              <a:t>, </a:t>
            </a:r>
            <a:r>
              <a:rPr lang="en-US" altLang="x-none" b="1" i="1" dirty="0">
                <a:latin typeface="Consolas" charset="0"/>
              </a:rPr>
              <a:t>blue</a:t>
            </a:r>
            <a:r>
              <a:rPr lang="en-US" altLang="x-none" dirty="0">
                <a:latin typeface="Consolas" charset="0"/>
              </a:rPr>
              <a:t>)</a:t>
            </a:r>
          </a:p>
          <a:p>
            <a:pPr marL="639763" lvl="1" indent="-246063">
              <a:lnSpc>
                <a:spcPct val="90000"/>
              </a:lnSpc>
            </a:pPr>
            <a:endParaRPr lang="en-US" altLang="x-none" sz="1100" dirty="0">
              <a:latin typeface="Consolas" charset="0"/>
            </a:endParaRPr>
          </a:p>
          <a:p>
            <a:pPr marL="639763" lvl="1" indent="-246063">
              <a:lnSpc>
                <a:spcPct val="90000"/>
              </a:lnSpc>
            </a:pPr>
            <a:r>
              <a:rPr lang="en-US" altLang="x-none" dirty="0"/>
              <a:t>Example:</a:t>
            </a:r>
          </a:p>
          <a:p>
            <a:pPr marL="639763" lvl="1" indent="-246063">
              <a:lnSpc>
                <a:spcPct val="90000"/>
              </a:lnSpc>
              <a:buFontTx/>
              <a:buNone/>
            </a:pPr>
            <a:r>
              <a:rPr lang="en-US" altLang="x-none" dirty="0">
                <a:latin typeface="Consolas" charset="0"/>
              </a:rPr>
              <a:t>	</a:t>
            </a:r>
            <a:r>
              <a:rPr lang="en-US" altLang="x-none" dirty="0" err="1">
                <a:latin typeface="Consolas" charset="0"/>
              </a:rPr>
              <a:t>rect.setColor</a:t>
            </a:r>
            <a:r>
              <a:rPr lang="en-US" altLang="x-none" dirty="0">
                <a:latin typeface="Consolas" charset="0"/>
              </a:rPr>
              <a:t>(</a:t>
            </a:r>
            <a:r>
              <a:rPr lang="en-US" altLang="x-none" b="1" dirty="0">
                <a:solidFill>
                  <a:schemeClr val="accent2"/>
                </a:solidFill>
                <a:latin typeface="Consolas" charset="0"/>
              </a:rPr>
              <a:t>new Color(192, 128, 64)</a:t>
            </a:r>
            <a:r>
              <a:rPr lang="en-US" altLang="x-none" dirty="0">
                <a:latin typeface="Consolas" charset="0"/>
              </a:rPr>
              <a:t>);</a:t>
            </a:r>
          </a:p>
        </p:txBody>
      </p:sp>
      <p:pic>
        <p:nvPicPr>
          <p:cNvPr id="121856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00" y="1219200"/>
            <a:ext cx="839788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graphicFrame>
        <p:nvGraphicFramePr>
          <p:cNvPr id="1218565" name="Group 5"/>
          <p:cNvGraphicFramePr>
            <a:graphicFrameLocks noGrp="1"/>
          </p:cNvGraphicFramePr>
          <p:nvPr/>
        </p:nvGraphicFramePr>
        <p:xfrm>
          <a:off x="609600" y="2133600"/>
          <a:ext cx="8001000" cy="1188720"/>
        </p:xfrm>
        <a:graphic>
          <a:graphicData uri="http://schemas.openxmlformats.org/drawingml/2006/table">
            <a:tbl>
              <a:tblPr/>
              <a:tblGrid>
                <a:gridCol w="1600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3063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BLACK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onsolas" charset="0"/>
                        </a:rPr>
                        <a:t>BLUE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CCFF"/>
                          </a:solidFill>
                          <a:effectLst/>
                          <a:latin typeface="Consolas" charset="0"/>
                        </a:rPr>
                        <a:t>CYAN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4D4D4D"/>
                          </a:solidFill>
                          <a:effectLst/>
                          <a:latin typeface="Consolas" charset="0"/>
                        </a:rPr>
                        <a:t>DARK_GRAY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onsolas" charset="0"/>
                        </a:rPr>
                        <a:t>GRAY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CC00"/>
                          </a:solidFill>
                          <a:effectLst/>
                          <a:latin typeface="Consolas" charset="0"/>
                        </a:rPr>
                        <a:t>GREEN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C0C0C0"/>
                          </a:solidFill>
                          <a:effectLst/>
                          <a:latin typeface="Consolas" charset="0"/>
                        </a:rPr>
                        <a:t>LIGHT_GRAY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CC00FF"/>
                          </a:solidFill>
                          <a:effectLst/>
                          <a:latin typeface="Consolas" charset="0"/>
                        </a:rPr>
                        <a:t>MAGENTA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9900"/>
                          </a:solidFill>
                          <a:effectLst/>
                          <a:latin typeface="Consolas" charset="0"/>
                        </a:rPr>
                        <a:t>ORANGE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99FF"/>
                          </a:solidFill>
                          <a:effectLst/>
                          <a:latin typeface="Consolas" charset="0"/>
                        </a:rPr>
                        <a:t>PINK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3063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onsolas" charset="0"/>
                        </a:rPr>
                        <a:t>RED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99CCFF"/>
                          </a:solidFill>
                          <a:effectLst/>
                          <a:latin typeface="Consolas" charset="0"/>
                        </a:rPr>
                        <a:t>WHITE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CCCC00"/>
                          </a:solidFill>
                          <a:effectLst/>
                          <a:latin typeface="Consolas" charset="0"/>
                        </a:rPr>
                        <a:t>YELLOW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x-none" altLang="x-none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x-none" altLang="x-none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BD220110-F17D-5749-B7C2-08199C063C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8200" y="4821047"/>
            <a:ext cx="1498600" cy="1655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61661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56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1856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56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21856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56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21856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56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21856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GRect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600" b="1" dirty="0">
                <a:latin typeface="Consolas" charset="0"/>
                <a:ea typeface="Consolas" charset="0"/>
                <a:cs typeface="Consolas" charset="0"/>
              </a:rPr>
              <a:t>new </a:t>
            </a:r>
            <a:r>
              <a:rPr lang="en-US" sz="2600" b="1" dirty="0" err="1">
                <a:latin typeface="Consolas" charset="0"/>
                <a:ea typeface="Consolas" charset="0"/>
                <a:cs typeface="Consolas" charset="0"/>
              </a:rPr>
              <a:t>GRect</a:t>
            </a:r>
            <a:r>
              <a:rPr lang="en-US" sz="2600" b="1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2600" b="1" i="1" dirty="0">
                <a:latin typeface="Consolas" charset="0"/>
                <a:ea typeface="Consolas" charset="0"/>
                <a:cs typeface="Consolas" charset="0"/>
              </a:rPr>
              <a:t>x, y, width, height</a:t>
            </a:r>
            <a:r>
              <a:rPr lang="en-US" sz="2600" b="1" dirty="0"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pPr lvl="1"/>
            <a:r>
              <a:rPr lang="en-US" sz="2600" dirty="0">
                <a:ea typeface="Consolas" charset="0"/>
                <a:cs typeface="Consolas" charset="0"/>
              </a:rPr>
              <a:t>Creates a rectangle with the given width and height, whose upper-left corner is at (x, y)</a:t>
            </a:r>
          </a:p>
          <a:p>
            <a:pPr marL="344487" lvl="1" indent="0">
              <a:buNone/>
            </a:pPr>
            <a:endParaRPr lang="en-US" sz="1600" dirty="0"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600" b="1" dirty="0">
                <a:latin typeface="Consolas" charset="0"/>
                <a:ea typeface="Consolas" charset="0"/>
                <a:cs typeface="Consolas" charset="0"/>
              </a:rPr>
              <a:t>new </a:t>
            </a:r>
            <a:r>
              <a:rPr lang="en-US" sz="2600" b="1" dirty="0" err="1">
                <a:latin typeface="Consolas" charset="0"/>
                <a:ea typeface="Consolas" charset="0"/>
                <a:cs typeface="Consolas" charset="0"/>
              </a:rPr>
              <a:t>GRect</a:t>
            </a:r>
            <a:r>
              <a:rPr lang="en-US" sz="2600" b="1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2600" b="1" i="1" dirty="0">
                <a:latin typeface="Consolas" charset="0"/>
                <a:ea typeface="Consolas" charset="0"/>
                <a:cs typeface="Consolas" charset="0"/>
              </a:rPr>
              <a:t>width, height</a:t>
            </a:r>
            <a:r>
              <a:rPr lang="en-US" sz="2600" b="1" dirty="0"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pPr lvl="1"/>
            <a:r>
              <a:rPr lang="en-US" sz="2600" dirty="0">
                <a:ea typeface="Consolas" charset="0"/>
                <a:cs typeface="Consolas" charset="0"/>
              </a:rPr>
              <a:t>Same as above, but defaults to (x, y) = (0, 0)</a:t>
            </a:r>
          </a:p>
          <a:p>
            <a:pPr marL="3175" indent="0">
              <a:buNone/>
            </a:pPr>
            <a:endParaRPr lang="en-US" sz="2800" dirty="0">
              <a:ea typeface="Consolas" charset="0"/>
              <a:cs typeface="Consolas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304" y="3980900"/>
            <a:ext cx="7327392" cy="287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8696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GOval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600" b="1" dirty="0">
                <a:latin typeface="Consolas" charset="0"/>
                <a:ea typeface="Consolas" charset="0"/>
                <a:cs typeface="Consolas" charset="0"/>
              </a:rPr>
              <a:t>new </a:t>
            </a:r>
            <a:r>
              <a:rPr lang="en-US" sz="2600" b="1" dirty="0" err="1">
                <a:latin typeface="Consolas" charset="0"/>
                <a:ea typeface="Consolas" charset="0"/>
                <a:cs typeface="Consolas" charset="0"/>
              </a:rPr>
              <a:t>GOval</a:t>
            </a:r>
            <a:r>
              <a:rPr lang="en-US" sz="2600" b="1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2600" b="1" i="1" dirty="0">
                <a:latin typeface="Consolas" charset="0"/>
                <a:ea typeface="Consolas" charset="0"/>
                <a:cs typeface="Consolas" charset="0"/>
              </a:rPr>
              <a:t>x, y, width, height</a:t>
            </a:r>
            <a:r>
              <a:rPr lang="en-US" sz="2600" b="1" dirty="0"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pPr lvl="1"/>
            <a:r>
              <a:rPr lang="en-US" sz="2600" dirty="0">
                <a:ea typeface="Consolas" charset="0"/>
                <a:cs typeface="Consolas" charset="0"/>
              </a:rPr>
              <a:t>Creates an oval that fits inside a rectangle with the given width and height, and whose upper-left corner is at (x, y)</a:t>
            </a:r>
          </a:p>
          <a:p>
            <a:pPr marL="344487" lvl="1" indent="0">
              <a:buNone/>
            </a:pPr>
            <a:endParaRPr lang="en-US" sz="1600" dirty="0"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600" b="1" dirty="0">
                <a:latin typeface="Consolas" charset="0"/>
                <a:ea typeface="Consolas" charset="0"/>
                <a:cs typeface="Consolas" charset="0"/>
              </a:rPr>
              <a:t>new </a:t>
            </a:r>
            <a:r>
              <a:rPr lang="en-US" sz="2600" b="1" dirty="0" err="1">
                <a:latin typeface="Consolas" charset="0"/>
                <a:ea typeface="Consolas" charset="0"/>
                <a:cs typeface="Consolas" charset="0"/>
              </a:rPr>
              <a:t>GOval</a:t>
            </a:r>
            <a:r>
              <a:rPr lang="en-US" sz="2600" b="1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2600" b="1" i="1" dirty="0">
                <a:latin typeface="Consolas" charset="0"/>
                <a:ea typeface="Consolas" charset="0"/>
                <a:cs typeface="Consolas" charset="0"/>
              </a:rPr>
              <a:t>width, height</a:t>
            </a:r>
            <a:r>
              <a:rPr lang="en-US" sz="2600" b="1" dirty="0"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pPr lvl="1"/>
            <a:r>
              <a:rPr lang="en-US" sz="2600" dirty="0">
                <a:ea typeface="Consolas" charset="0"/>
                <a:cs typeface="Consolas" charset="0"/>
              </a:rPr>
              <a:t>Same as above, but defaults to (x, y) = (0, 0)</a:t>
            </a:r>
          </a:p>
          <a:p>
            <a:pPr marL="3175" indent="0">
              <a:buNone/>
            </a:pPr>
            <a:endParaRPr lang="en-US" sz="2800" dirty="0">
              <a:ea typeface="Consolas" charset="0"/>
              <a:cs typeface="Consolas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17"/>
          <a:stretch/>
        </p:blipFill>
        <p:spPr>
          <a:xfrm>
            <a:off x="995889" y="3901440"/>
            <a:ext cx="7152222" cy="283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3981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GRect</a:t>
            </a:r>
            <a:r>
              <a:rPr lang="en-US" dirty="0"/>
              <a:t> and </a:t>
            </a:r>
            <a:r>
              <a:rPr lang="en-US" dirty="0" err="1"/>
              <a:t>GOval</a:t>
            </a:r>
            <a:endParaRPr lang="en-US" dirty="0"/>
          </a:p>
        </p:txBody>
      </p:sp>
      <p:sp>
        <p:nvSpPr>
          <p:cNvPr id="4" name="Text Box 13"/>
          <p:cNvSpPr txBox="1">
            <a:spLocks noChangeArrowheads="1"/>
          </p:cNvSpPr>
          <p:nvPr/>
        </p:nvSpPr>
        <p:spPr bwMode="auto">
          <a:xfrm>
            <a:off x="457200" y="1524000"/>
            <a:ext cx="8229600" cy="4900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Monotype Sorts" charset="2"/>
              <a:buChar char="u"/>
              <a:defRPr kumimoji="1" sz="2700">
                <a:solidFill>
                  <a:schemeClr val="tx1"/>
                </a:solidFill>
                <a:latin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defRPr kumimoji="1" sz="2000">
                <a:solidFill>
                  <a:schemeClr val="tx1"/>
                </a:solidFill>
                <a:latin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F"/>
              <a:defRPr kumimoji="1">
                <a:solidFill>
                  <a:schemeClr val="tx1"/>
                </a:solidFill>
                <a:latin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>
                <a:solidFill>
                  <a:schemeClr val="tx1"/>
                </a:solidFill>
                <a:latin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9pPr>
          </a:lstStyle>
          <a:p>
            <a:pPr algn="just"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2800" dirty="0">
                <a:latin typeface="Times New Roman" charset="0"/>
              </a:rPr>
              <a:t>Methods shared by the </a:t>
            </a:r>
            <a:r>
              <a:rPr kumimoji="0" lang="en-US" altLang="en-US" sz="2800" b="1" dirty="0" err="1">
                <a:latin typeface="Courier New" charset="0"/>
              </a:rPr>
              <a:t>GRect</a:t>
            </a:r>
            <a:r>
              <a:rPr kumimoji="0" lang="en-US" altLang="en-US" sz="2800" dirty="0">
                <a:latin typeface="Times New Roman" charset="0"/>
              </a:rPr>
              <a:t> and </a:t>
            </a:r>
            <a:r>
              <a:rPr kumimoji="0" lang="en-US" altLang="en-US" sz="2800" b="1" dirty="0" err="1">
                <a:latin typeface="Courier New" charset="0"/>
              </a:rPr>
              <a:t>GOval</a:t>
            </a:r>
            <a:r>
              <a:rPr kumimoji="0" lang="en-US" altLang="en-US" sz="2800" dirty="0">
                <a:latin typeface="Times New Roman" charset="0"/>
              </a:rPr>
              <a:t> classes  </a:t>
            </a:r>
          </a:p>
        </p:txBody>
      </p:sp>
      <p:sp>
        <p:nvSpPr>
          <p:cNvPr id="5" name="Rectangle 15"/>
          <p:cNvSpPr>
            <a:spLocks noChangeArrowheads="1"/>
          </p:cNvSpPr>
          <p:nvPr/>
        </p:nvSpPr>
        <p:spPr bwMode="auto">
          <a:xfrm>
            <a:off x="457200" y="2057400"/>
            <a:ext cx="8153400" cy="10699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Monotype Sorts" charset="2"/>
              <a:buChar char="u"/>
              <a:defRPr kumimoji="1" sz="2700">
                <a:solidFill>
                  <a:schemeClr val="tx1"/>
                </a:solidFill>
                <a:latin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defRPr kumimoji="1" sz="2000">
                <a:solidFill>
                  <a:schemeClr val="tx1"/>
                </a:solidFill>
                <a:latin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F"/>
              <a:defRPr kumimoji="1">
                <a:solidFill>
                  <a:schemeClr val="tx1"/>
                </a:solidFill>
                <a:latin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>
                <a:solidFill>
                  <a:schemeClr val="tx1"/>
                </a:solidFill>
                <a:latin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kumimoji="0" lang="en-US" altLang="en-US" sz="1800" b="1">
              <a:latin typeface="Courier New" charset="0"/>
            </a:endParaRPr>
          </a:p>
        </p:txBody>
      </p:sp>
      <p:sp>
        <p:nvSpPr>
          <p:cNvPr id="6" name="Text Box 16"/>
          <p:cNvSpPr txBox="1">
            <a:spLocks noChangeArrowheads="1"/>
          </p:cNvSpPr>
          <p:nvPr/>
        </p:nvSpPr>
        <p:spPr bwMode="auto">
          <a:xfrm>
            <a:off x="609600" y="2044700"/>
            <a:ext cx="7848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Monotype Sorts" charset="2"/>
              <a:buChar char="u"/>
              <a:defRPr kumimoji="1" sz="2700">
                <a:solidFill>
                  <a:schemeClr val="tx1"/>
                </a:solidFill>
                <a:latin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defRPr kumimoji="1" sz="2000">
                <a:solidFill>
                  <a:schemeClr val="tx1"/>
                </a:solidFill>
                <a:latin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F"/>
              <a:defRPr kumimoji="1">
                <a:solidFill>
                  <a:schemeClr val="tx1"/>
                </a:solidFill>
                <a:latin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>
                <a:solidFill>
                  <a:schemeClr val="tx1"/>
                </a:solidFill>
                <a:latin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en-US" sz="2400" i="1">
                <a:latin typeface="Times New Roman" charset="0"/>
              </a:rPr>
              <a:t>object</a:t>
            </a:r>
            <a:r>
              <a:rPr kumimoji="0" lang="en-US" altLang="en-US" sz="2400" b="1">
                <a:latin typeface="Courier New" charset="0"/>
              </a:rPr>
              <a:t>.setFilled(</a:t>
            </a:r>
            <a:r>
              <a:rPr kumimoji="0" lang="en-US" altLang="en-US" sz="500" b="1">
                <a:latin typeface="Courier New" charset="0"/>
              </a:rPr>
              <a:t> </a:t>
            </a:r>
            <a:r>
              <a:rPr kumimoji="0" lang="en-US" altLang="en-US" sz="2400" i="1">
                <a:latin typeface="Times New Roman" charset="0"/>
              </a:rPr>
              <a:t>fill</a:t>
            </a:r>
            <a:r>
              <a:rPr kumimoji="0" lang="en-US" altLang="en-US" sz="2400" b="1">
                <a:latin typeface="Courier New" charset="0"/>
              </a:rPr>
              <a:t>)</a:t>
            </a:r>
          </a:p>
        </p:txBody>
      </p:sp>
      <p:sp>
        <p:nvSpPr>
          <p:cNvPr id="7" name="Text Box 17"/>
          <p:cNvSpPr txBox="1">
            <a:spLocks noChangeArrowheads="1"/>
          </p:cNvSpPr>
          <p:nvPr/>
        </p:nvSpPr>
        <p:spPr bwMode="auto">
          <a:xfrm>
            <a:off x="914400" y="2338388"/>
            <a:ext cx="76200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Monotype Sorts" charset="2"/>
              <a:buChar char="u"/>
              <a:defRPr kumimoji="1" sz="2700">
                <a:solidFill>
                  <a:schemeClr val="tx1"/>
                </a:solidFill>
                <a:latin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defRPr kumimoji="1" sz="2000">
                <a:solidFill>
                  <a:schemeClr val="tx1"/>
                </a:solidFill>
                <a:latin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F"/>
              <a:defRPr kumimoji="1">
                <a:solidFill>
                  <a:schemeClr val="tx1"/>
                </a:solidFill>
                <a:latin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>
                <a:solidFill>
                  <a:schemeClr val="tx1"/>
                </a:solidFill>
                <a:latin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en-US" sz="2000">
                <a:latin typeface="Times New Roman" charset="0"/>
              </a:rPr>
              <a:t>If </a:t>
            </a:r>
            <a:r>
              <a:rPr kumimoji="0" lang="en-US" altLang="en-US" sz="2000" i="1">
                <a:latin typeface="Times New Roman" charset="0"/>
              </a:rPr>
              <a:t>fill</a:t>
            </a:r>
            <a:r>
              <a:rPr kumimoji="0" lang="en-US" altLang="en-US" sz="2000">
                <a:latin typeface="Times New Roman" charset="0"/>
              </a:rPr>
              <a:t> is </a:t>
            </a:r>
            <a:r>
              <a:rPr kumimoji="0" lang="en-US" altLang="en-US" sz="1800" b="1">
                <a:latin typeface="Courier New" charset="0"/>
              </a:rPr>
              <a:t>true</a:t>
            </a:r>
            <a:r>
              <a:rPr kumimoji="0" lang="en-US" altLang="en-US" sz="2000">
                <a:latin typeface="Times New Roman" charset="0"/>
              </a:rPr>
              <a:t>, fills in the interior of the object; if </a:t>
            </a:r>
            <a:r>
              <a:rPr kumimoji="0" lang="en-US" altLang="en-US" sz="1800" b="1">
                <a:latin typeface="Courier New" charset="0"/>
              </a:rPr>
              <a:t>false</a:t>
            </a:r>
            <a:r>
              <a:rPr kumimoji="0" lang="en-US" altLang="en-US" sz="2000">
                <a:latin typeface="Times New Roman" charset="0"/>
              </a:rPr>
              <a:t>, shows only the outline.</a:t>
            </a:r>
          </a:p>
        </p:txBody>
      </p:sp>
      <p:sp>
        <p:nvSpPr>
          <p:cNvPr id="8" name="Rectangle 19"/>
          <p:cNvSpPr>
            <a:spLocks noChangeArrowheads="1"/>
          </p:cNvSpPr>
          <p:nvPr/>
        </p:nvSpPr>
        <p:spPr bwMode="auto">
          <a:xfrm>
            <a:off x="457200" y="3119438"/>
            <a:ext cx="8153400" cy="107156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Monotype Sorts" charset="2"/>
              <a:buChar char="u"/>
              <a:defRPr kumimoji="1" sz="2700">
                <a:solidFill>
                  <a:schemeClr val="tx1"/>
                </a:solidFill>
                <a:latin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defRPr kumimoji="1" sz="2000">
                <a:solidFill>
                  <a:schemeClr val="tx1"/>
                </a:solidFill>
                <a:latin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F"/>
              <a:defRPr kumimoji="1">
                <a:solidFill>
                  <a:schemeClr val="tx1"/>
                </a:solidFill>
                <a:latin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>
                <a:solidFill>
                  <a:schemeClr val="tx1"/>
                </a:solidFill>
                <a:latin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kumimoji="0" lang="en-US" altLang="en-US" sz="1800" b="1">
              <a:latin typeface="Courier New" charset="0"/>
            </a:endParaRPr>
          </a:p>
        </p:txBody>
      </p:sp>
      <p:sp>
        <p:nvSpPr>
          <p:cNvPr id="9" name="Text Box 20"/>
          <p:cNvSpPr txBox="1">
            <a:spLocks noChangeArrowheads="1"/>
          </p:cNvSpPr>
          <p:nvPr/>
        </p:nvSpPr>
        <p:spPr bwMode="auto">
          <a:xfrm>
            <a:off x="609600" y="3106738"/>
            <a:ext cx="7848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Monotype Sorts" charset="2"/>
              <a:buChar char="u"/>
              <a:defRPr kumimoji="1" sz="2700">
                <a:solidFill>
                  <a:schemeClr val="tx1"/>
                </a:solidFill>
                <a:latin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defRPr kumimoji="1" sz="2000">
                <a:solidFill>
                  <a:schemeClr val="tx1"/>
                </a:solidFill>
                <a:latin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F"/>
              <a:defRPr kumimoji="1">
                <a:solidFill>
                  <a:schemeClr val="tx1"/>
                </a:solidFill>
                <a:latin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>
                <a:solidFill>
                  <a:schemeClr val="tx1"/>
                </a:solidFill>
                <a:latin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en-US" sz="2400" i="1">
                <a:latin typeface="Times New Roman" charset="0"/>
              </a:rPr>
              <a:t>object</a:t>
            </a:r>
            <a:r>
              <a:rPr kumimoji="0" lang="en-US" altLang="en-US" sz="2400" b="1">
                <a:latin typeface="Courier New" charset="0"/>
              </a:rPr>
              <a:t>.setFillColor(</a:t>
            </a:r>
            <a:r>
              <a:rPr kumimoji="0" lang="en-US" altLang="en-US" sz="500" b="1">
                <a:latin typeface="Courier New" charset="0"/>
              </a:rPr>
              <a:t> </a:t>
            </a:r>
            <a:r>
              <a:rPr kumimoji="0" lang="en-US" altLang="en-US" sz="2400" i="1">
                <a:latin typeface="Times New Roman" charset="0"/>
              </a:rPr>
              <a:t>color</a:t>
            </a:r>
            <a:r>
              <a:rPr kumimoji="0" lang="en-US" altLang="en-US" sz="2400" b="1">
                <a:latin typeface="Courier New" charset="0"/>
              </a:rPr>
              <a:t>)</a:t>
            </a:r>
          </a:p>
        </p:txBody>
      </p:sp>
      <p:sp>
        <p:nvSpPr>
          <p:cNvPr id="10" name="Text Box 21"/>
          <p:cNvSpPr txBox="1">
            <a:spLocks noChangeArrowheads="1"/>
          </p:cNvSpPr>
          <p:nvPr/>
        </p:nvSpPr>
        <p:spPr bwMode="auto">
          <a:xfrm>
            <a:off x="914400" y="3400425"/>
            <a:ext cx="76200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Monotype Sorts" charset="2"/>
              <a:buChar char="u"/>
              <a:defRPr kumimoji="1" sz="2700">
                <a:solidFill>
                  <a:schemeClr val="tx1"/>
                </a:solidFill>
                <a:latin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defRPr kumimoji="1" sz="2000">
                <a:solidFill>
                  <a:schemeClr val="tx1"/>
                </a:solidFill>
                <a:latin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F"/>
              <a:defRPr kumimoji="1">
                <a:solidFill>
                  <a:schemeClr val="tx1"/>
                </a:solidFill>
                <a:latin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>
                <a:solidFill>
                  <a:schemeClr val="tx1"/>
                </a:solidFill>
                <a:latin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en-US" sz="2000" dirty="0">
                <a:latin typeface="Times New Roman" charset="0"/>
              </a:rPr>
              <a:t>Sets the color used to fill the interior, which can be different from the border.</a:t>
            </a:r>
          </a:p>
        </p:txBody>
      </p:sp>
      <p:sp>
        <p:nvSpPr>
          <p:cNvPr id="11" name="Rectangle 19"/>
          <p:cNvSpPr>
            <a:spLocks noChangeArrowheads="1"/>
          </p:cNvSpPr>
          <p:nvPr/>
        </p:nvSpPr>
        <p:spPr bwMode="auto">
          <a:xfrm>
            <a:off x="457200" y="4196716"/>
            <a:ext cx="8153400" cy="832484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Monotype Sorts" charset="2"/>
              <a:buChar char="u"/>
              <a:defRPr kumimoji="1" sz="2700">
                <a:solidFill>
                  <a:schemeClr val="tx1"/>
                </a:solidFill>
                <a:latin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defRPr kumimoji="1" sz="2000">
                <a:solidFill>
                  <a:schemeClr val="tx1"/>
                </a:solidFill>
                <a:latin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F"/>
              <a:defRPr kumimoji="1">
                <a:solidFill>
                  <a:schemeClr val="tx1"/>
                </a:solidFill>
                <a:latin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>
                <a:solidFill>
                  <a:schemeClr val="tx1"/>
                </a:solidFill>
                <a:latin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kumimoji="0" lang="en-US" altLang="en-US" sz="1800" b="1">
              <a:latin typeface="Courier New" charset="0"/>
            </a:endParaRPr>
          </a:p>
        </p:txBody>
      </p:sp>
      <p:sp>
        <p:nvSpPr>
          <p:cNvPr id="12" name="Text Box 20"/>
          <p:cNvSpPr txBox="1">
            <a:spLocks noChangeArrowheads="1"/>
          </p:cNvSpPr>
          <p:nvPr/>
        </p:nvSpPr>
        <p:spPr bwMode="auto">
          <a:xfrm>
            <a:off x="609600" y="4184016"/>
            <a:ext cx="7848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Monotype Sorts" charset="2"/>
              <a:buChar char="u"/>
              <a:defRPr kumimoji="1" sz="2700">
                <a:solidFill>
                  <a:schemeClr val="tx1"/>
                </a:solidFill>
                <a:latin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defRPr kumimoji="1" sz="2000">
                <a:solidFill>
                  <a:schemeClr val="tx1"/>
                </a:solidFill>
                <a:latin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F"/>
              <a:defRPr kumimoji="1">
                <a:solidFill>
                  <a:schemeClr val="tx1"/>
                </a:solidFill>
                <a:latin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>
                <a:solidFill>
                  <a:schemeClr val="tx1"/>
                </a:solidFill>
                <a:latin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en-US" sz="2400" i="1" dirty="0" err="1">
                <a:latin typeface="Times New Roman" charset="0"/>
              </a:rPr>
              <a:t>object</a:t>
            </a:r>
            <a:r>
              <a:rPr kumimoji="0" lang="en-US" altLang="en-US" sz="2400" b="1" dirty="0" err="1">
                <a:latin typeface="Courier New" charset="0"/>
              </a:rPr>
              <a:t>.setSize</a:t>
            </a:r>
            <a:r>
              <a:rPr kumimoji="0" lang="en-US" altLang="en-US" sz="2400" b="1" dirty="0">
                <a:latin typeface="Courier New" charset="0"/>
              </a:rPr>
              <a:t>(</a:t>
            </a:r>
            <a:r>
              <a:rPr kumimoji="0" lang="en-US" altLang="en-US" sz="500" b="1" dirty="0">
                <a:latin typeface="Courier New" charset="0"/>
              </a:rPr>
              <a:t> </a:t>
            </a:r>
            <a:r>
              <a:rPr kumimoji="0" lang="en-US" altLang="en-US" sz="2400" i="1" dirty="0">
                <a:latin typeface="Times New Roman" charset="0"/>
              </a:rPr>
              <a:t>width, height</a:t>
            </a:r>
            <a:r>
              <a:rPr kumimoji="0" lang="en-US" altLang="en-US" sz="2400" b="1" dirty="0">
                <a:latin typeface="Courier New" charset="0"/>
              </a:rPr>
              <a:t>)</a:t>
            </a:r>
          </a:p>
        </p:txBody>
      </p:sp>
      <p:sp>
        <p:nvSpPr>
          <p:cNvPr id="13" name="Text Box 21"/>
          <p:cNvSpPr txBox="1">
            <a:spLocks noChangeArrowheads="1"/>
          </p:cNvSpPr>
          <p:nvPr/>
        </p:nvSpPr>
        <p:spPr bwMode="auto">
          <a:xfrm>
            <a:off x="914400" y="4477703"/>
            <a:ext cx="76200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Monotype Sorts" charset="2"/>
              <a:buChar char="u"/>
              <a:defRPr kumimoji="1" sz="2700">
                <a:solidFill>
                  <a:schemeClr val="tx1"/>
                </a:solidFill>
                <a:latin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defRPr kumimoji="1" sz="2000">
                <a:solidFill>
                  <a:schemeClr val="tx1"/>
                </a:solidFill>
                <a:latin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F"/>
              <a:defRPr kumimoji="1">
                <a:solidFill>
                  <a:schemeClr val="tx1"/>
                </a:solidFill>
                <a:latin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>
                <a:solidFill>
                  <a:schemeClr val="tx1"/>
                </a:solidFill>
                <a:latin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en-US" sz="2000" dirty="0">
                <a:latin typeface="Times New Roman" charset="0"/>
              </a:rPr>
              <a:t>Sets the object’s size to be the given width and height</a:t>
            </a:r>
          </a:p>
        </p:txBody>
      </p:sp>
    </p:spTree>
    <p:extLst>
      <p:ext uri="{BB962C8B-B14F-4D97-AF65-F5344CB8AC3E}">
        <p14:creationId xmlns:p14="http://schemas.microsoft.com/office/powerpoint/2010/main" val="18126633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600" b="1" dirty="0">
                <a:latin typeface="Consolas" charset="0"/>
                <a:ea typeface="Consolas" charset="0"/>
                <a:cs typeface="Consolas" charset="0"/>
              </a:rPr>
              <a:t>new </a:t>
            </a:r>
            <a:r>
              <a:rPr lang="en-US" sz="2600" b="1" dirty="0" err="1">
                <a:latin typeface="Consolas" charset="0"/>
                <a:ea typeface="Consolas" charset="0"/>
                <a:cs typeface="Consolas" charset="0"/>
              </a:rPr>
              <a:t>GLine</a:t>
            </a:r>
            <a:r>
              <a:rPr lang="en-US" sz="2600" b="1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2600" b="1" i="1" dirty="0">
                <a:latin typeface="Consolas" charset="0"/>
                <a:ea typeface="Consolas" charset="0"/>
                <a:cs typeface="Consolas" charset="0"/>
              </a:rPr>
              <a:t>x0, y0, x1, y1</a:t>
            </a:r>
            <a:r>
              <a:rPr lang="en-US" sz="2600" b="1" dirty="0"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pPr lvl="1"/>
            <a:r>
              <a:rPr lang="en-US" sz="2600" dirty="0">
                <a:ea typeface="Consolas" charset="0"/>
                <a:cs typeface="Consolas" charset="0"/>
              </a:rPr>
              <a:t>Creates a line extending from (x0, y0) to (x1, y1)</a:t>
            </a:r>
          </a:p>
          <a:p>
            <a:pPr marL="344487" lvl="1" indent="0">
              <a:buNone/>
            </a:pPr>
            <a:endParaRPr lang="en-US" sz="1600" dirty="0">
              <a:ea typeface="Consolas" charset="0"/>
              <a:cs typeface="Consolas" charset="0"/>
            </a:endParaRPr>
          </a:p>
          <a:p>
            <a:pPr marL="3175" indent="0">
              <a:buNone/>
            </a:pPr>
            <a:endParaRPr lang="en-US" sz="2800" dirty="0">
              <a:ea typeface="Consolas" charset="0"/>
              <a:cs typeface="Consolas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71354"/>
            <a:ext cx="9144000" cy="3805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6773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GLabel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5181600"/>
          </a:xfrm>
        </p:spPr>
        <p:txBody>
          <a:bodyPr/>
          <a:lstStyle/>
          <a:p>
            <a:pPr marL="0" indent="0">
              <a:buNone/>
            </a:pPr>
            <a:r>
              <a:rPr lang="en-US" sz="2600" b="1" dirty="0">
                <a:latin typeface="Consolas" charset="0"/>
                <a:ea typeface="Consolas" charset="0"/>
                <a:cs typeface="Consolas" charset="0"/>
              </a:rPr>
              <a:t>new GLabel(</a:t>
            </a:r>
            <a:r>
              <a:rPr lang="en-US" sz="2600" b="1" i="1" dirty="0">
                <a:latin typeface="Consolas" charset="0"/>
                <a:ea typeface="Consolas" charset="0"/>
                <a:cs typeface="Consolas" charset="0"/>
              </a:rPr>
              <a:t>“your text here”, x, y</a:t>
            </a:r>
            <a:r>
              <a:rPr lang="en-US" sz="2600" b="1" dirty="0"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pPr lvl="1"/>
            <a:r>
              <a:rPr lang="en-US" sz="2600" dirty="0">
                <a:ea typeface="Consolas" charset="0"/>
                <a:cs typeface="Consolas" charset="0"/>
              </a:rPr>
              <a:t>Creates a label with the given text, whose </a:t>
            </a:r>
            <a:r>
              <a:rPr lang="en-US" sz="2600" b="1" i="1" dirty="0">
                <a:ea typeface="Consolas" charset="0"/>
                <a:cs typeface="Consolas" charset="0"/>
              </a:rPr>
              <a:t>baseline</a:t>
            </a:r>
            <a:r>
              <a:rPr lang="en-US" sz="2600" dirty="0">
                <a:ea typeface="Consolas" charset="0"/>
                <a:cs typeface="Consolas" charset="0"/>
              </a:rPr>
              <a:t> starts at (x, y). NOT positioned according to the top-left corner!</a:t>
            </a:r>
          </a:p>
          <a:p>
            <a:pPr marL="344487" lvl="1" indent="0">
              <a:buNone/>
            </a:pPr>
            <a:endParaRPr lang="en-US" sz="1600" dirty="0"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600" b="1" dirty="0">
                <a:latin typeface="Consolas" charset="0"/>
                <a:ea typeface="Consolas" charset="0"/>
                <a:cs typeface="Consolas" charset="0"/>
              </a:rPr>
              <a:t>new GLabel(</a:t>
            </a:r>
            <a:r>
              <a:rPr lang="en-US" sz="2600" b="1" i="1" dirty="0">
                <a:latin typeface="Consolas" charset="0"/>
                <a:ea typeface="Consolas" charset="0"/>
                <a:cs typeface="Consolas" charset="0"/>
              </a:rPr>
              <a:t>“your text here”</a:t>
            </a:r>
            <a:r>
              <a:rPr lang="en-US" sz="2600" b="1" dirty="0"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pPr lvl="1"/>
            <a:r>
              <a:rPr lang="en-US" sz="2600" dirty="0">
                <a:ea typeface="Consolas" charset="0"/>
                <a:cs typeface="Consolas" charset="0"/>
              </a:rPr>
              <a:t>Same as above, but defaults to (x, y) = (0, 0)</a:t>
            </a:r>
          </a:p>
          <a:p>
            <a:pPr marL="3175" indent="0">
              <a:buNone/>
            </a:pPr>
            <a:endParaRPr lang="en-US" sz="2800" dirty="0">
              <a:ea typeface="Consolas" charset="0"/>
              <a:cs typeface="Consolas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3D1AB1A-8070-8246-B1B3-5A975A9D5748}"/>
              </a:ext>
            </a:extLst>
          </p:cNvPr>
          <p:cNvCxnSpPr>
            <a:cxnSpLocks/>
          </p:cNvCxnSpPr>
          <p:nvPr/>
        </p:nvCxnSpPr>
        <p:spPr>
          <a:xfrm>
            <a:off x="8360345" y="4403791"/>
            <a:ext cx="0" cy="1200561"/>
          </a:xfrm>
          <a:prstGeom prst="straightConnector1">
            <a:avLst/>
          </a:prstGeom>
          <a:ln>
            <a:solidFill>
              <a:srgbClr val="FF0000"/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830FD4C-B2A1-4140-9E13-8C4EC50F0AD6}"/>
              </a:ext>
            </a:extLst>
          </p:cNvPr>
          <p:cNvCxnSpPr>
            <a:cxnSpLocks/>
          </p:cNvCxnSpPr>
          <p:nvPr/>
        </p:nvCxnSpPr>
        <p:spPr>
          <a:xfrm>
            <a:off x="8360345" y="5651722"/>
            <a:ext cx="0" cy="321729"/>
          </a:xfrm>
          <a:prstGeom prst="straightConnector1">
            <a:avLst/>
          </a:prstGeom>
          <a:ln>
            <a:solidFill>
              <a:srgbClr val="FF0000"/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26C5F77-D865-3745-BF22-245065542C98}"/>
              </a:ext>
            </a:extLst>
          </p:cNvPr>
          <p:cNvCxnSpPr>
            <a:cxnSpLocks/>
          </p:cNvCxnSpPr>
          <p:nvPr/>
        </p:nvCxnSpPr>
        <p:spPr>
          <a:xfrm>
            <a:off x="609600" y="5604352"/>
            <a:ext cx="7621753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449BF8D-0F6A-4E46-B224-8A08C93013D3}"/>
              </a:ext>
            </a:extLst>
          </p:cNvPr>
          <p:cNvSpPr txBox="1"/>
          <p:nvPr/>
        </p:nvSpPr>
        <p:spPr>
          <a:xfrm>
            <a:off x="7293429" y="3515254"/>
            <a:ext cx="106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Ascent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587EC10-8FE3-654B-B945-5E26DB5F845F}"/>
              </a:ext>
            </a:extLst>
          </p:cNvPr>
          <p:cNvSpPr txBox="1"/>
          <p:nvPr/>
        </p:nvSpPr>
        <p:spPr>
          <a:xfrm>
            <a:off x="7293429" y="6199884"/>
            <a:ext cx="12409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Descent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C015D6A-712E-7B46-B067-E4161EB5977F}"/>
              </a:ext>
            </a:extLst>
          </p:cNvPr>
          <p:cNvCxnSpPr>
            <a:cxnSpLocks/>
          </p:cNvCxnSpPr>
          <p:nvPr/>
        </p:nvCxnSpPr>
        <p:spPr>
          <a:xfrm flipH="1" flipV="1">
            <a:off x="609600" y="5604354"/>
            <a:ext cx="1143000" cy="75943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93815F6-3A8A-8043-8671-469EDCBF92E9}"/>
              </a:ext>
            </a:extLst>
          </p:cNvPr>
          <p:cNvCxnSpPr>
            <a:cxnSpLocks/>
          </p:cNvCxnSpPr>
          <p:nvPr/>
        </p:nvCxnSpPr>
        <p:spPr>
          <a:xfrm>
            <a:off x="655421" y="4229524"/>
            <a:ext cx="8232436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743F4CE-F88F-8A46-91FE-08E756B882F2}"/>
              </a:ext>
            </a:extLst>
          </p:cNvPr>
          <p:cNvCxnSpPr>
            <a:cxnSpLocks/>
          </p:cNvCxnSpPr>
          <p:nvPr/>
        </p:nvCxnSpPr>
        <p:spPr>
          <a:xfrm>
            <a:off x="429768" y="4402443"/>
            <a:ext cx="0" cy="158162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891F1148-21B6-E842-98FE-E06198231147}"/>
              </a:ext>
            </a:extLst>
          </p:cNvPr>
          <p:cNvSpPr txBox="1"/>
          <p:nvPr/>
        </p:nvSpPr>
        <p:spPr>
          <a:xfrm>
            <a:off x="1752600" y="6246167"/>
            <a:ext cx="2057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Baseline (</a:t>
            </a:r>
            <a:r>
              <a:rPr lang="en-US" dirty="0" err="1"/>
              <a:t>x,y</a:t>
            </a:r>
            <a:r>
              <a:rPr lang="en-US" dirty="0"/>
              <a:t>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E0928A0-F9E2-3F4E-A52C-94A4F3FE6EF8}"/>
              </a:ext>
            </a:extLst>
          </p:cNvPr>
          <p:cNvSpPr txBox="1"/>
          <p:nvPr/>
        </p:nvSpPr>
        <p:spPr>
          <a:xfrm>
            <a:off x="-31448" y="5604352"/>
            <a:ext cx="5225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+y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2DF0057-B966-F14F-AFAA-BBAB6A5BF56A}"/>
              </a:ext>
            </a:extLst>
          </p:cNvPr>
          <p:cNvSpPr txBox="1"/>
          <p:nvPr/>
        </p:nvSpPr>
        <p:spPr>
          <a:xfrm>
            <a:off x="8446709" y="3756973"/>
            <a:ext cx="4801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+x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007D873-B284-9E4A-82FC-715495BAED42}"/>
              </a:ext>
            </a:extLst>
          </p:cNvPr>
          <p:cNvSpPr txBox="1"/>
          <p:nvPr/>
        </p:nvSpPr>
        <p:spPr>
          <a:xfrm>
            <a:off x="609600" y="4403791"/>
            <a:ext cx="7621753" cy="1569660"/>
          </a:xfrm>
          <a:prstGeom prst="rect">
            <a:avLst/>
          </a:prstGeom>
          <a:noFill/>
          <a:ln>
            <a:solidFill>
              <a:schemeClr val="accent4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sz="9600" dirty="0"/>
              <a:t>Hey, everyone!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B6703F15-1BCC-9646-AE6B-667CD70288F2}"/>
              </a:ext>
            </a:extLst>
          </p:cNvPr>
          <p:cNvCxnSpPr>
            <a:cxnSpLocks/>
          </p:cNvCxnSpPr>
          <p:nvPr/>
        </p:nvCxnSpPr>
        <p:spPr>
          <a:xfrm>
            <a:off x="534491" y="4403791"/>
            <a:ext cx="0" cy="1569660"/>
          </a:xfrm>
          <a:prstGeom prst="straightConnector1">
            <a:avLst/>
          </a:prstGeom>
          <a:ln>
            <a:solidFill>
              <a:srgbClr val="FF0000"/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Freeform 63">
            <a:extLst>
              <a:ext uri="{FF2B5EF4-FFF2-40B4-BE49-F238E27FC236}">
                <a16:creationId xmlns:a16="http://schemas.microsoft.com/office/drawing/2014/main" id="{6FDDA753-A42A-204B-93A9-1CFFCBE1C448}"/>
              </a:ext>
            </a:extLst>
          </p:cNvPr>
          <p:cNvSpPr/>
          <p:nvPr/>
        </p:nvSpPr>
        <p:spPr>
          <a:xfrm>
            <a:off x="8284084" y="3788748"/>
            <a:ext cx="283029" cy="1230086"/>
          </a:xfrm>
          <a:custGeom>
            <a:avLst/>
            <a:gdLst>
              <a:gd name="connsiteX0" fmla="*/ 0 w 424543"/>
              <a:gd name="connsiteY0" fmla="*/ 0 h 1230086"/>
              <a:gd name="connsiteX1" fmla="*/ 54429 w 424543"/>
              <a:gd name="connsiteY1" fmla="*/ 32657 h 1230086"/>
              <a:gd name="connsiteX2" fmla="*/ 261258 w 424543"/>
              <a:gd name="connsiteY2" fmla="*/ 185057 h 1230086"/>
              <a:gd name="connsiteX3" fmla="*/ 326572 w 424543"/>
              <a:gd name="connsiteY3" fmla="*/ 250372 h 1230086"/>
              <a:gd name="connsiteX4" fmla="*/ 381000 w 424543"/>
              <a:gd name="connsiteY4" fmla="*/ 326572 h 1230086"/>
              <a:gd name="connsiteX5" fmla="*/ 402772 w 424543"/>
              <a:gd name="connsiteY5" fmla="*/ 391886 h 1230086"/>
              <a:gd name="connsiteX6" fmla="*/ 413658 w 424543"/>
              <a:gd name="connsiteY6" fmla="*/ 446315 h 1230086"/>
              <a:gd name="connsiteX7" fmla="*/ 424543 w 424543"/>
              <a:gd name="connsiteY7" fmla="*/ 489857 h 1230086"/>
              <a:gd name="connsiteX8" fmla="*/ 413658 w 424543"/>
              <a:gd name="connsiteY8" fmla="*/ 816429 h 1230086"/>
              <a:gd name="connsiteX9" fmla="*/ 402772 w 424543"/>
              <a:gd name="connsiteY9" fmla="*/ 859972 h 1230086"/>
              <a:gd name="connsiteX10" fmla="*/ 381000 w 424543"/>
              <a:gd name="connsiteY10" fmla="*/ 936172 h 1230086"/>
              <a:gd name="connsiteX11" fmla="*/ 337458 w 424543"/>
              <a:gd name="connsiteY11" fmla="*/ 1066800 h 1230086"/>
              <a:gd name="connsiteX12" fmla="*/ 315686 w 424543"/>
              <a:gd name="connsiteY12" fmla="*/ 1099457 h 1230086"/>
              <a:gd name="connsiteX13" fmla="*/ 293915 w 424543"/>
              <a:gd name="connsiteY13" fmla="*/ 1153886 h 1230086"/>
              <a:gd name="connsiteX14" fmla="*/ 272143 w 424543"/>
              <a:gd name="connsiteY14" fmla="*/ 1175657 h 1230086"/>
              <a:gd name="connsiteX15" fmla="*/ 185058 w 424543"/>
              <a:gd name="connsiteY15" fmla="*/ 1230086 h 1230086"/>
              <a:gd name="connsiteX16" fmla="*/ 130629 w 424543"/>
              <a:gd name="connsiteY16" fmla="*/ 1219200 h 1230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543" h="1230086">
                <a:moveTo>
                  <a:pt x="0" y="0"/>
                </a:moveTo>
                <a:cubicBezTo>
                  <a:pt x="18143" y="10886"/>
                  <a:pt x="36631" y="21216"/>
                  <a:pt x="54429" y="32657"/>
                </a:cubicBezTo>
                <a:cubicBezTo>
                  <a:pt x="126479" y="78975"/>
                  <a:pt x="197919" y="126997"/>
                  <a:pt x="261258" y="185057"/>
                </a:cubicBezTo>
                <a:cubicBezTo>
                  <a:pt x="283955" y="205862"/>
                  <a:pt x="306684" y="226868"/>
                  <a:pt x="326572" y="250372"/>
                </a:cubicBezTo>
                <a:cubicBezTo>
                  <a:pt x="346734" y="274200"/>
                  <a:pt x="362857" y="301172"/>
                  <a:pt x="381000" y="326572"/>
                </a:cubicBezTo>
                <a:cubicBezTo>
                  <a:pt x="388257" y="348343"/>
                  <a:pt x="396734" y="369746"/>
                  <a:pt x="402772" y="391886"/>
                </a:cubicBezTo>
                <a:cubicBezTo>
                  <a:pt x="407640" y="409736"/>
                  <a:pt x="409644" y="428253"/>
                  <a:pt x="413658" y="446315"/>
                </a:cubicBezTo>
                <a:cubicBezTo>
                  <a:pt x="416903" y="460919"/>
                  <a:pt x="420915" y="475343"/>
                  <a:pt x="424543" y="489857"/>
                </a:cubicBezTo>
                <a:cubicBezTo>
                  <a:pt x="420915" y="598714"/>
                  <a:pt x="420054" y="707699"/>
                  <a:pt x="413658" y="816429"/>
                </a:cubicBezTo>
                <a:cubicBezTo>
                  <a:pt x="412779" y="831364"/>
                  <a:pt x="406709" y="845538"/>
                  <a:pt x="402772" y="859972"/>
                </a:cubicBezTo>
                <a:cubicBezTo>
                  <a:pt x="395821" y="885458"/>
                  <a:pt x="387951" y="910686"/>
                  <a:pt x="381000" y="936172"/>
                </a:cubicBezTo>
                <a:cubicBezTo>
                  <a:pt x="364232" y="997656"/>
                  <a:pt x="371979" y="990854"/>
                  <a:pt x="337458" y="1066800"/>
                </a:cubicBezTo>
                <a:cubicBezTo>
                  <a:pt x="332044" y="1078710"/>
                  <a:pt x="321537" y="1087755"/>
                  <a:pt x="315686" y="1099457"/>
                </a:cubicBezTo>
                <a:cubicBezTo>
                  <a:pt x="306947" y="1116935"/>
                  <a:pt x="303610" y="1136920"/>
                  <a:pt x="293915" y="1153886"/>
                </a:cubicBezTo>
                <a:cubicBezTo>
                  <a:pt x="288823" y="1162797"/>
                  <a:pt x="279935" y="1168978"/>
                  <a:pt x="272143" y="1175657"/>
                </a:cubicBezTo>
                <a:cubicBezTo>
                  <a:pt x="215668" y="1224064"/>
                  <a:pt x="236342" y="1212991"/>
                  <a:pt x="185058" y="1230086"/>
                </a:cubicBezTo>
                <a:cubicBezTo>
                  <a:pt x="145515" y="1216905"/>
                  <a:pt x="163875" y="1219200"/>
                  <a:pt x="130629" y="1219200"/>
                </a:cubicBezTo>
              </a:path>
            </a:pathLst>
          </a:custGeom>
          <a:noFill/>
          <a:ln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Freeform 65">
            <a:extLst>
              <a:ext uri="{FF2B5EF4-FFF2-40B4-BE49-F238E27FC236}">
                <a16:creationId xmlns:a16="http://schemas.microsoft.com/office/drawing/2014/main" id="{83D9F3AD-124E-2A44-ADE5-D37B949E2087}"/>
              </a:ext>
            </a:extLst>
          </p:cNvPr>
          <p:cNvSpPr/>
          <p:nvPr/>
        </p:nvSpPr>
        <p:spPr>
          <a:xfrm>
            <a:off x="8403771" y="5800067"/>
            <a:ext cx="134797" cy="666047"/>
          </a:xfrm>
          <a:custGeom>
            <a:avLst/>
            <a:gdLst>
              <a:gd name="connsiteX0" fmla="*/ 21772 w 134797"/>
              <a:gd name="connsiteY0" fmla="*/ 666047 h 666047"/>
              <a:gd name="connsiteX1" fmla="*/ 76200 w 134797"/>
              <a:gd name="connsiteY1" fmla="*/ 633390 h 666047"/>
              <a:gd name="connsiteX2" fmla="*/ 108858 w 134797"/>
              <a:gd name="connsiteY2" fmla="*/ 568076 h 666047"/>
              <a:gd name="connsiteX3" fmla="*/ 119743 w 134797"/>
              <a:gd name="connsiteY3" fmla="*/ 415676 h 666047"/>
              <a:gd name="connsiteX4" fmla="*/ 119743 w 134797"/>
              <a:gd name="connsiteY4" fmla="*/ 23790 h 666047"/>
              <a:gd name="connsiteX5" fmla="*/ 76200 w 134797"/>
              <a:gd name="connsiteY5" fmla="*/ 2019 h 666047"/>
              <a:gd name="connsiteX6" fmla="*/ 0 w 134797"/>
              <a:gd name="connsiteY6" fmla="*/ 2019 h 666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797" h="666047">
                <a:moveTo>
                  <a:pt x="21772" y="666047"/>
                </a:moveTo>
                <a:cubicBezTo>
                  <a:pt x="39915" y="655161"/>
                  <a:pt x="60136" y="647159"/>
                  <a:pt x="76200" y="633390"/>
                </a:cubicBezTo>
                <a:cubicBezTo>
                  <a:pt x="95896" y="616508"/>
                  <a:pt x="101238" y="590936"/>
                  <a:pt x="108858" y="568076"/>
                </a:cubicBezTo>
                <a:cubicBezTo>
                  <a:pt x="112486" y="517276"/>
                  <a:pt x="115837" y="466455"/>
                  <a:pt x="119743" y="415676"/>
                </a:cubicBezTo>
                <a:cubicBezTo>
                  <a:pt x="130292" y="278531"/>
                  <a:pt x="147559" y="168432"/>
                  <a:pt x="119743" y="23790"/>
                </a:cubicBezTo>
                <a:cubicBezTo>
                  <a:pt x="116678" y="7855"/>
                  <a:pt x="92166" y="4922"/>
                  <a:pt x="76200" y="2019"/>
                </a:cubicBezTo>
                <a:cubicBezTo>
                  <a:pt x="51210" y="-2525"/>
                  <a:pt x="25400" y="2019"/>
                  <a:pt x="0" y="2019"/>
                </a:cubicBezTo>
              </a:path>
            </a:pathLst>
          </a:custGeom>
          <a:noFill/>
          <a:ln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Freeform 67">
            <a:extLst>
              <a:ext uri="{FF2B5EF4-FFF2-40B4-BE49-F238E27FC236}">
                <a16:creationId xmlns:a16="http://schemas.microsoft.com/office/drawing/2014/main" id="{D9573D2D-4DAA-2F4C-BBB4-FF3B3DFAC73C}"/>
              </a:ext>
            </a:extLst>
          </p:cNvPr>
          <p:cNvSpPr/>
          <p:nvPr/>
        </p:nvSpPr>
        <p:spPr>
          <a:xfrm>
            <a:off x="10886" y="5170714"/>
            <a:ext cx="519437" cy="1251857"/>
          </a:xfrm>
          <a:custGeom>
            <a:avLst/>
            <a:gdLst>
              <a:gd name="connsiteX0" fmla="*/ 489857 w 489857"/>
              <a:gd name="connsiteY0" fmla="*/ 0 h 1251857"/>
              <a:gd name="connsiteX1" fmla="*/ 435428 w 489857"/>
              <a:gd name="connsiteY1" fmla="*/ 10886 h 1251857"/>
              <a:gd name="connsiteX2" fmla="*/ 370114 w 489857"/>
              <a:gd name="connsiteY2" fmla="*/ 21772 h 1251857"/>
              <a:gd name="connsiteX3" fmla="*/ 250371 w 489857"/>
              <a:gd name="connsiteY3" fmla="*/ 97972 h 1251857"/>
              <a:gd name="connsiteX4" fmla="*/ 185057 w 489857"/>
              <a:gd name="connsiteY4" fmla="*/ 141515 h 1251857"/>
              <a:gd name="connsiteX5" fmla="*/ 141514 w 489857"/>
              <a:gd name="connsiteY5" fmla="*/ 174172 h 1251857"/>
              <a:gd name="connsiteX6" fmla="*/ 87085 w 489857"/>
              <a:gd name="connsiteY6" fmla="*/ 261257 h 1251857"/>
              <a:gd name="connsiteX7" fmla="*/ 54428 w 489857"/>
              <a:gd name="connsiteY7" fmla="*/ 370115 h 1251857"/>
              <a:gd name="connsiteX8" fmla="*/ 43543 w 489857"/>
              <a:gd name="connsiteY8" fmla="*/ 402772 h 1251857"/>
              <a:gd name="connsiteX9" fmla="*/ 21771 w 489857"/>
              <a:gd name="connsiteY9" fmla="*/ 587829 h 1251857"/>
              <a:gd name="connsiteX10" fmla="*/ 0 w 489857"/>
              <a:gd name="connsiteY10" fmla="*/ 696686 h 1251857"/>
              <a:gd name="connsiteX11" fmla="*/ 32657 w 489857"/>
              <a:gd name="connsiteY11" fmla="*/ 957943 h 1251857"/>
              <a:gd name="connsiteX12" fmla="*/ 119743 w 489857"/>
              <a:gd name="connsiteY12" fmla="*/ 1088572 h 1251857"/>
              <a:gd name="connsiteX13" fmla="*/ 217714 w 489857"/>
              <a:gd name="connsiteY13" fmla="*/ 1164772 h 1251857"/>
              <a:gd name="connsiteX14" fmla="*/ 359228 w 489857"/>
              <a:gd name="connsiteY14" fmla="*/ 1230086 h 1251857"/>
              <a:gd name="connsiteX15" fmla="*/ 381000 w 489857"/>
              <a:gd name="connsiteY15" fmla="*/ 1251857 h 1251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89857" h="1251857">
                <a:moveTo>
                  <a:pt x="489857" y="0"/>
                </a:moveTo>
                <a:lnTo>
                  <a:pt x="435428" y="10886"/>
                </a:lnTo>
                <a:cubicBezTo>
                  <a:pt x="413712" y="14834"/>
                  <a:pt x="390900" y="14348"/>
                  <a:pt x="370114" y="21772"/>
                </a:cubicBezTo>
                <a:cubicBezTo>
                  <a:pt x="241579" y="67678"/>
                  <a:pt x="319106" y="44511"/>
                  <a:pt x="250371" y="97972"/>
                </a:cubicBezTo>
                <a:cubicBezTo>
                  <a:pt x="229717" y="114036"/>
                  <a:pt x="206493" y="126510"/>
                  <a:pt x="185057" y="141515"/>
                </a:cubicBezTo>
                <a:cubicBezTo>
                  <a:pt x="170194" y="151919"/>
                  <a:pt x="156028" y="163286"/>
                  <a:pt x="141514" y="174172"/>
                </a:cubicBezTo>
                <a:cubicBezTo>
                  <a:pt x="126566" y="196594"/>
                  <a:pt x="96459" y="240634"/>
                  <a:pt x="87085" y="261257"/>
                </a:cubicBezTo>
                <a:cubicBezTo>
                  <a:pt x="67190" y="305025"/>
                  <a:pt x="66573" y="327608"/>
                  <a:pt x="54428" y="370115"/>
                </a:cubicBezTo>
                <a:cubicBezTo>
                  <a:pt x="51276" y="381148"/>
                  <a:pt x="47171" y="391886"/>
                  <a:pt x="43543" y="402772"/>
                </a:cubicBezTo>
                <a:cubicBezTo>
                  <a:pt x="37119" y="467008"/>
                  <a:pt x="32878" y="524887"/>
                  <a:pt x="21771" y="587829"/>
                </a:cubicBezTo>
                <a:cubicBezTo>
                  <a:pt x="15340" y="624270"/>
                  <a:pt x="0" y="696686"/>
                  <a:pt x="0" y="696686"/>
                </a:cubicBezTo>
                <a:cubicBezTo>
                  <a:pt x="10886" y="783772"/>
                  <a:pt x="17229" y="871546"/>
                  <a:pt x="32657" y="957943"/>
                </a:cubicBezTo>
                <a:cubicBezTo>
                  <a:pt x="38486" y="990584"/>
                  <a:pt x="116625" y="1085454"/>
                  <a:pt x="119743" y="1088572"/>
                </a:cubicBezTo>
                <a:cubicBezTo>
                  <a:pt x="148997" y="1117826"/>
                  <a:pt x="182979" y="1142297"/>
                  <a:pt x="217714" y="1164772"/>
                </a:cubicBezTo>
                <a:cubicBezTo>
                  <a:pt x="260038" y="1192158"/>
                  <a:pt x="312139" y="1211250"/>
                  <a:pt x="359228" y="1230086"/>
                </a:cubicBezTo>
                <a:lnTo>
                  <a:pt x="381000" y="1251857"/>
                </a:lnTo>
              </a:path>
            </a:pathLst>
          </a:custGeom>
          <a:noFill/>
          <a:ln>
            <a:solidFill>
              <a:schemeClr val="accent2"/>
            </a:solidFill>
            <a:head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92768381-554E-9540-A67D-A6CAEE54B39B}"/>
              </a:ext>
            </a:extLst>
          </p:cNvPr>
          <p:cNvSpPr txBox="1"/>
          <p:nvPr/>
        </p:nvSpPr>
        <p:spPr>
          <a:xfrm>
            <a:off x="388809" y="6244000"/>
            <a:ext cx="10589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Height</a:t>
            </a:r>
          </a:p>
        </p:txBody>
      </p:sp>
      <p:pic>
        <p:nvPicPr>
          <p:cNvPr id="74" name="Picture 73">
            <a:extLst>
              <a:ext uri="{FF2B5EF4-FFF2-40B4-BE49-F238E27FC236}">
                <a16:creationId xmlns:a16="http://schemas.microsoft.com/office/drawing/2014/main" id="{7099B91B-FA45-F741-8AFD-F3067FAB27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94" y="0"/>
            <a:ext cx="9124106" cy="6872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63512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33" name="Group 8"/>
          <p:cNvGrpSpPr>
            <a:grpSpLocks/>
          </p:cNvGrpSpPr>
          <p:nvPr/>
        </p:nvGrpSpPr>
        <p:grpSpPr bwMode="auto">
          <a:xfrm>
            <a:off x="373281" y="1294594"/>
            <a:ext cx="8372580" cy="2820206"/>
            <a:chOff x="236" y="587"/>
            <a:chExt cx="5188" cy="1573"/>
          </a:xfrm>
        </p:grpSpPr>
        <p:sp>
          <p:nvSpPr>
            <p:cNvPr id="22539" name="Text Box 9"/>
            <p:cNvSpPr txBox="1">
              <a:spLocks noChangeArrowheads="1"/>
            </p:cNvSpPr>
            <p:nvPr/>
          </p:nvSpPr>
          <p:spPr bwMode="auto">
            <a:xfrm>
              <a:off x="236" y="587"/>
              <a:ext cx="5184" cy="2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5000"/>
                <a:buFont typeface="Monotype Sorts" charset="2"/>
                <a:buChar char="u"/>
                <a:defRPr kumimoji="1" sz="2700">
                  <a:solidFill>
                    <a:schemeClr val="tx1"/>
                  </a:solidFill>
                  <a:latin typeface="Helvetica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charset="2"/>
                <a:defRPr kumimoji="1" sz="2000">
                  <a:solidFill>
                    <a:schemeClr val="tx1"/>
                  </a:solidFill>
                  <a:latin typeface="Helvetica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Monotype Sorts" charset="2"/>
                <a:buChar char="F"/>
                <a:defRPr kumimoji="1">
                  <a:solidFill>
                    <a:schemeClr val="tx1"/>
                  </a:solidFill>
                  <a:latin typeface="Helvetica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kumimoji="1">
                  <a:solidFill>
                    <a:schemeClr val="tx1"/>
                  </a:solidFill>
                  <a:latin typeface="Helvetica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Helvetica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Helvetica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Helvetica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Helvetica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Helvetica" charset="0"/>
                </a:defRPr>
              </a:lvl9pPr>
            </a:lstStyle>
            <a:p>
              <a:pPr algn="just">
                <a:lnSpc>
                  <a:spcPct val="9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en-US" sz="2800" dirty="0">
                  <a:latin typeface="Times New Roman" charset="0"/>
                </a:rPr>
                <a:t>Methods specific to the </a:t>
              </a:r>
              <a:r>
                <a:rPr kumimoji="0" lang="en-US" altLang="en-US" sz="2800" b="1" dirty="0">
                  <a:latin typeface="Courier New" charset="0"/>
                </a:rPr>
                <a:t>GLabel</a:t>
              </a:r>
              <a:r>
                <a:rPr kumimoji="0" lang="en-US" altLang="en-US" sz="2800" dirty="0">
                  <a:latin typeface="Times New Roman" charset="0"/>
                </a:rPr>
                <a:t> class  </a:t>
              </a:r>
            </a:p>
          </p:txBody>
        </p:sp>
        <p:grpSp>
          <p:nvGrpSpPr>
            <p:cNvPr id="22540" name="Group 10"/>
            <p:cNvGrpSpPr>
              <a:grpSpLocks/>
            </p:cNvGrpSpPr>
            <p:nvPr/>
          </p:nvGrpSpPr>
          <p:grpSpPr bwMode="auto">
            <a:xfrm>
              <a:off x="288" y="1735"/>
              <a:ext cx="5136" cy="425"/>
              <a:chOff x="288" y="1511"/>
              <a:chExt cx="5136" cy="425"/>
            </a:xfrm>
          </p:grpSpPr>
          <p:sp>
            <p:nvSpPr>
              <p:cNvPr id="22541" name="Rectangle 11"/>
              <p:cNvSpPr>
                <a:spLocks noChangeArrowheads="1"/>
              </p:cNvSpPr>
              <p:nvPr/>
            </p:nvSpPr>
            <p:spPr bwMode="auto">
              <a:xfrm>
                <a:off x="288" y="1519"/>
                <a:ext cx="5136" cy="417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75000"/>
                  <a:buFont typeface="Monotype Sorts" charset="2"/>
                  <a:buChar char="u"/>
                  <a:defRPr kumimoji="1" sz="2700">
                    <a:solidFill>
                      <a:schemeClr val="tx1"/>
                    </a:solidFill>
                    <a:latin typeface="Helvetica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2"/>
                  </a:buClr>
                  <a:buSzPct val="75000"/>
                  <a:buFont typeface="Monotype Sorts" charset="2"/>
                  <a:defRPr kumimoji="1" sz="2000">
                    <a:solidFill>
                      <a:schemeClr val="tx1"/>
                    </a:solidFill>
                    <a:latin typeface="Helvetica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Monotype Sorts" charset="2"/>
                  <a:buChar char="F"/>
                  <a:defRPr kumimoji="1">
                    <a:solidFill>
                      <a:schemeClr val="tx1"/>
                    </a:solidFill>
                    <a:latin typeface="Helvetica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2"/>
                  </a:buClr>
                  <a:buSzPct val="100000"/>
                  <a:buChar char="•"/>
                  <a:defRPr kumimoji="1">
                    <a:solidFill>
                      <a:schemeClr val="tx1"/>
                    </a:solidFill>
                    <a:latin typeface="Helvetica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100000"/>
                  <a:buChar char="–"/>
                  <a:defRPr kumimoji="1">
                    <a:solidFill>
                      <a:schemeClr val="tx1"/>
                    </a:solidFill>
                    <a:latin typeface="Helvetica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>
                    <a:solidFill>
                      <a:schemeClr val="tx1"/>
                    </a:solidFill>
                    <a:latin typeface="Helvetica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>
                    <a:solidFill>
                      <a:schemeClr val="tx1"/>
                    </a:solidFill>
                    <a:latin typeface="Helvetica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>
                    <a:solidFill>
                      <a:schemeClr val="tx1"/>
                    </a:solidFill>
                    <a:latin typeface="Helvetica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>
                    <a:solidFill>
                      <a:schemeClr val="tx1"/>
                    </a:solidFill>
                    <a:latin typeface="Helvetica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kumimoji="0" lang="en-US" altLang="en-US" sz="1800" b="1">
                  <a:latin typeface="Courier New" charset="0"/>
                </a:endParaRPr>
              </a:p>
            </p:txBody>
          </p:sp>
          <p:sp>
            <p:nvSpPr>
              <p:cNvPr id="22542" name="Text Box 12"/>
              <p:cNvSpPr txBox="1">
                <a:spLocks noChangeArrowheads="1"/>
              </p:cNvSpPr>
              <p:nvPr/>
            </p:nvSpPr>
            <p:spPr bwMode="auto">
              <a:xfrm>
                <a:off x="384" y="1511"/>
                <a:ext cx="4944" cy="2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75000"/>
                  <a:buFont typeface="Monotype Sorts" charset="2"/>
                  <a:buChar char="u"/>
                  <a:defRPr kumimoji="1" sz="2700">
                    <a:solidFill>
                      <a:schemeClr val="tx1"/>
                    </a:solidFill>
                    <a:latin typeface="Helvetica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2"/>
                  </a:buClr>
                  <a:buSzPct val="75000"/>
                  <a:buFont typeface="Monotype Sorts" charset="2"/>
                  <a:defRPr kumimoji="1" sz="2000">
                    <a:solidFill>
                      <a:schemeClr val="tx1"/>
                    </a:solidFill>
                    <a:latin typeface="Helvetica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Monotype Sorts" charset="2"/>
                  <a:buChar char="F"/>
                  <a:defRPr kumimoji="1">
                    <a:solidFill>
                      <a:schemeClr val="tx1"/>
                    </a:solidFill>
                    <a:latin typeface="Helvetica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2"/>
                  </a:buClr>
                  <a:buSzPct val="100000"/>
                  <a:buChar char="•"/>
                  <a:defRPr kumimoji="1">
                    <a:solidFill>
                      <a:schemeClr val="tx1"/>
                    </a:solidFill>
                    <a:latin typeface="Helvetica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100000"/>
                  <a:buChar char="–"/>
                  <a:defRPr kumimoji="1">
                    <a:solidFill>
                      <a:schemeClr val="tx1"/>
                    </a:solidFill>
                    <a:latin typeface="Helvetica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>
                    <a:solidFill>
                      <a:schemeClr val="tx1"/>
                    </a:solidFill>
                    <a:latin typeface="Helvetica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>
                    <a:solidFill>
                      <a:schemeClr val="tx1"/>
                    </a:solidFill>
                    <a:latin typeface="Helvetica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>
                    <a:solidFill>
                      <a:schemeClr val="tx1"/>
                    </a:solidFill>
                    <a:latin typeface="Helvetica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>
                    <a:solidFill>
                      <a:schemeClr val="tx1"/>
                    </a:solidFill>
                    <a:latin typeface="Helvetica" charset="0"/>
                  </a:defRPr>
                </a:lvl9pPr>
              </a:lstStyle>
              <a:p>
                <a:pPr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kumimoji="0" lang="en-US" altLang="en-US" sz="2400" i="1" dirty="0" err="1">
                    <a:latin typeface="Times New Roman" charset="0"/>
                  </a:rPr>
                  <a:t>label</a:t>
                </a:r>
                <a:r>
                  <a:rPr kumimoji="0" lang="en-US" altLang="en-US" sz="2400" b="1" dirty="0" err="1">
                    <a:latin typeface="Courier New" charset="0"/>
                  </a:rPr>
                  <a:t>.setFont</a:t>
                </a:r>
                <a:r>
                  <a:rPr kumimoji="0" lang="en-US" altLang="en-US" sz="2400" b="1" dirty="0">
                    <a:latin typeface="Courier New" charset="0"/>
                  </a:rPr>
                  <a:t>(</a:t>
                </a:r>
                <a:r>
                  <a:rPr kumimoji="0" lang="en-US" altLang="en-US" sz="500" b="1" dirty="0">
                    <a:latin typeface="Courier New" charset="0"/>
                  </a:rPr>
                  <a:t> </a:t>
                </a:r>
                <a:r>
                  <a:rPr kumimoji="0" lang="en-US" altLang="en-US" sz="2400" i="1" dirty="0">
                    <a:latin typeface="Times New Roman" charset="0"/>
                  </a:rPr>
                  <a:t>font</a:t>
                </a:r>
                <a:r>
                  <a:rPr kumimoji="0" lang="en-US" altLang="en-US" sz="2400" b="1" dirty="0">
                    <a:latin typeface="Courier New" charset="0"/>
                  </a:rPr>
                  <a:t>)</a:t>
                </a:r>
              </a:p>
            </p:txBody>
          </p:sp>
          <p:sp>
            <p:nvSpPr>
              <p:cNvPr id="22543" name="Text Box 13"/>
              <p:cNvSpPr txBox="1">
                <a:spLocks noChangeArrowheads="1"/>
              </p:cNvSpPr>
              <p:nvPr/>
            </p:nvSpPr>
            <p:spPr bwMode="auto">
              <a:xfrm>
                <a:off x="576" y="1696"/>
                <a:ext cx="4800" cy="22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75000"/>
                  <a:buFont typeface="Monotype Sorts" charset="2"/>
                  <a:buChar char="u"/>
                  <a:defRPr kumimoji="1" sz="2700">
                    <a:solidFill>
                      <a:schemeClr val="tx1"/>
                    </a:solidFill>
                    <a:latin typeface="Helvetica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2"/>
                  </a:buClr>
                  <a:buSzPct val="75000"/>
                  <a:buFont typeface="Monotype Sorts" charset="2"/>
                  <a:defRPr kumimoji="1" sz="2000">
                    <a:solidFill>
                      <a:schemeClr val="tx1"/>
                    </a:solidFill>
                    <a:latin typeface="Helvetica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Monotype Sorts" charset="2"/>
                  <a:buChar char="F"/>
                  <a:defRPr kumimoji="1">
                    <a:solidFill>
                      <a:schemeClr val="tx1"/>
                    </a:solidFill>
                    <a:latin typeface="Helvetica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2"/>
                  </a:buClr>
                  <a:buSzPct val="100000"/>
                  <a:buChar char="•"/>
                  <a:defRPr kumimoji="1">
                    <a:solidFill>
                      <a:schemeClr val="tx1"/>
                    </a:solidFill>
                    <a:latin typeface="Helvetica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100000"/>
                  <a:buChar char="–"/>
                  <a:defRPr kumimoji="1">
                    <a:solidFill>
                      <a:schemeClr val="tx1"/>
                    </a:solidFill>
                    <a:latin typeface="Helvetica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>
                    <a:solidFill>
                      <a:schemeClr val="tx1"/>
                    </a:solidFill>
                    <a:latin typeface="Helvetica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>
                    <a:solidFill>
                      <a:schemeClr val="tx1"/>
                    </a:solidFill>
                    <a:latin typeface="Helvetica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>
                    <a:solidFill>
                      <a:schemeClr val="tx1"/>
                    </a:solidFill>
                    <a:latin typeface="Helvetica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>
                    <a:solidFill>
                      <a:schemeClr val="tx1"/>
                    </a:solidFill>
                    <a:latin typeface="Helvetica" charset="0"/>
                  </a:defRPr>
                </a:lvl9pPr>
              </a:lstStyle>
              <a:p>
                <a:pPr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kumimoji="0" lang="en-US" altLang="en-US" sz="2000">
                    <a:latin typeface="Times New Roman" charset="0"/>
                  </a:rPr>
                  <a:t>Sets the font used to display the label as specified by the font string.</a:t>
                </a:r>
              </a:p>
            </p:txBody>
          </p:sp>
        </p:grpSp>
      </p:grpSp>
      <p:sp>
        <p:nvSpPr>
          <p:cNvPr id="22534" name="Text Box 15"/>
          <p:cNvSpPr txBox="1">
            <a:spLocks noChangeArrowheads="1"/>
          </p:cNvSpPr>
          <p:nvPr/>
        </p:nvSpPr>
        <p:spPr bwMode="auto">
          <a:xfrm>
            <a:off x="438150" y="4114800"/>
            <a:ext cx="8229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Monotype Sorts" charset="2"/>
              <a:buChar char="u"/>
              <a:defRPr kumimoji="1" sz="2700">
                <a:solidFill>
                  <a:schemeClr val="tx1"/>
                </a:solidFill>
                <a:latin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defRPr kumimoji="1" sz="2000">
                <a:solidFill>
                  <a:schemeClr val="tx1"/>
                </a:solidFill>
                <a:latin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F"/>
              <a:defRPr kumimoji="1">
                <a:solidFill>
                  <a:schemeClr val="tx1"/>
                </a:solidFill>
                <a:latin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>
                <a:solidFill>
                  <a:schemeClr val="tx1"/>
                </a:solidFill>
                <a:latin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9pPr>
          </a:lstStyle>
          <a:p>
            <a:pPr algn="just"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2800" dirty="0">
                <a:latin typeface="Times New Roman" charset="0"/>
              </a:rPr>
              <a:t>The font is typically specified as a string in the form  </a:t>
            </a:r>
          </a:p>
        </p:txBody>
      </p:sp>
      <p:sp>
        <p:nvSpPr>
          <p:cNvPr id="22535" name="Rectangle 16"/>
          <p:cNvSpPr>
            <a:spLocks noChangeArrowheads="1"/>
          </p:cNvSpPr>
          <p:nvPr/>
        </p:nvSpPr>
        <p:spPr bwMode="auto">
          <a:xfrm>
            <a:off x="3016250" y="4618037"/>
            <a:ext cx="3602038" cy="762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Monotype Sorts" charset="2"/>
              <a:buChar char="u"/>
              <a:defRPr kumimoji="1" sz="2700">
                <a:solidFill>
                  <a:schemeClr val="tx1"/>
                </a:solidFill>
                <a:latin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defRPr kumimoji="1" sz="2000">
                <a:solidFill>
                  <a:schemeClr val="tx1"/>
                </a:solidFill>
                <a:latin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F"/>
              <a:defRPr kumimoji="1">
                <a:solidFill>
                  <a:schemeClr val="tx1"/>
                </a:solidFill>
                <a:latin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>
                <a:solidFill>
                  <a:schemeClr val="tx1"/>
                </a:solidFill>
                <a:latin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kumimoji="0" lang="en-US" altLang="en-US" sz="2400">
              <a:latin typeface="Times New Roman" charset="0"/>
            </a:endParaRPr>
          </a:p>
        </p:txBody>
      </p:sp>
      <p:sp>
        <p:nvSpPr>
          <p:cNvPr id="22536" name="Text Box 17"/>
          <p:cNvSpPr txBox="1">
            <a:spLocks noChangeArrowheads="1"/>
          </p:cNvSpPr>
          <p:nvPr/>
        </p:nvSpPr>
        <p:spPr bwMode="auto">
          <a:xfrm>
            <a:off x="3200400" y="4783137"/>
            <a:ext cx="31559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Monotype Sorts" charset="2"/>
              <a:buChar char="u"/>
              <a:defRPr kumimoji="1" sz="2700">
                <a:solidFill>
                  <a:schemeClr val="tx1"/>
                </a:solidFill>
                <a:latin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defRPr kumimoji="1" sz="2000">
                <a:solidFill>
                  <a:schemeClr val="tx1"/>
                </a:solidFill>
                <a:latin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F"/>
              <a:defRPr kumimoji="1">
                <a:solidFill>
                  <a:schemeClr val="tx1"/>
                </a:solidFill>
                <a:latin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>
                <a:solidFill>
                  <a:schemeClr val="tx1"/>
                </a:solidFill>
                <a:latin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en-US" sz="2400" b="1">
                <a:latin typeface="Courier New" charset="0"/>
              </a:rPr>
              <a:t>"</a:t>
            </a:r>
            <a:r>
              <a:rPr kumimoji="0" lang="en-US" altLang="en-US" sz="2400" i="1">
                <a:latin typeface="Times New Roman" charset="0"/>
              </a:rPr>
              <a:t>family</a:t>
            </a:r>
            <a:r>
              <a:rPr kumimoji="0" lang="en-US" altLang="en-US" sz="2400" b="1">
                <a:latin typeface="Courier New" charset="0"/>
              </a:rPr>
              <a:t>-</a:t>
            </a:r>
            <a:r>
              <a:rPr kumimoji="0" lang="en-US" altLang="en-US" sz="2400" i="1">
                <a:latin typeface="Times New Roman" charset="0"/>
              </a:rPr>
              <a:t>style</a:t>
            </a:r>
            <a:r>
              <a:rPr kumimoji="0" lang="en-US" altLang="en-US" sz="2400" b="1">
                <a:latin typeface="Courier New" charset="0"/>
              </a:rPr>
              <a:t>-</a:t>
            </a:r>
            <a:r>
              <a:rPr kumimoji="0" lang="en-US" altLang="en-US" sz="2400" i="1">
                <a:latin typeface="Times New Roman" charset="0"/>
              </a:rPr>
              <a:t>size</a:t>
            </a:r>
            <a:r>
              <a:rPr kumimoji="0" lang="en-US" altLang="en-US" sz="2400" b="1">
                <a:latin typeface="Courier New" charset="0"/>
              </a:rPr>
              <a:t>"</a:t>
            </a:r>
            <a:endParaRPr kumimoji="0" lang="en-US" altLang="en-US" sz="2600" b="1">
              <a:latin typeface="Courier New" charset="0"/>
            </a:endParaRPr>
          </a:p>
        </p:txBody>
      </p:sp>
      <p:sp>
        <p:nvSpPr>
          <p:cNvPr id="22537" name="Text Box 18"/>
          <p:cNvSpPr txBox="1">
            <a:spLocks noChangeArrowheads="1"/>
          </p:cNvSpPr>
          <p:nvPr/>
        </p:nvSpPr>
        <p:spPr bwMode="auto">
          <a:xfrm>
            <a:off x="457200" y="5405437"/>
            <a:ext cx="8229600" cy="124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Monotype Sorts" charset="2"/>
              <a:buChar char="u"/>
              <a:defRPr kumimoji="1" sz="2700">
                <a:solidFill>
                  <a:schemeClr val="tx1"/>
                </a:solidFill>
                <a:latin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defRPr kumimoji="1" sz="2000">
                <a:solidFill>
                  <a:schemeClr val="tx1"/>
                </a:solidFill>
                <a:latin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F"/>
              <a:defRPr kumimoji="1">
                <a:solidFill>
                  <a:schemeClr val="tx1"/>
                </a:solidFill>
                <a:latin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>
                <a:solidFill>
                  <a:schemeClr val="tx1"/>
                </a:solidFill>
                <a:latin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9pPr>
          </a:lstStyle>
          <a:p>
            <a:pPr algn="just"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2800" i="1">
                <a:latin typeface="Times New Roman" charset="0"/>
              </a:rPr>
              <a:t>family</a:t>
            </a:r>
            <a:r>
              <a:rPr kumimoji="0" lang="en-US" altLang="en-US" sz="2800">
                <a:latin typeface="Times New Roman" charset="0"/>
              </a:rPr>
              <a:t> is the name of a font family</a:t>
            </a:r>
          </a:p>
          <a:p>
            <a:pPr algn="just"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2800" i="1" dirty="0">
                <a:latin typeface="Times New Roman" charset="0"/>
              </a:rPr>
              <a:t>style</a:t>
            </a:r>
            <a:r>
              <a:rPr kumimoji="0" lang="en-US" altLang="en-US" sz="2800" dirty="0">
                <a:latin typeface="Times New Roman" charset="0"/>
              </a:rPr>
              <a:t> is either </a:t>
            </a:r>
            <a:r>
              <a:rPr kumimoji="0" lang="en-US" altLang="en-US" sz="2600" b="1" dirty="0">
                <a:latin typeface="Courier New" charset="0"/>
              </a:rPr>
              <a:t>PLAIN</a:t>
            </a:r>
            <a:r>
              <a:rPr kumimoji="0" lang="en-US" altLang="en-US" sz="2800" dirty="0">
                <a:latin typeface="Times New Roman" charset="0"/>
              </a:rPr>
              <a:t>, </a:t>
            </a:r>
            <a:r>
              <a:rPr kumimoji="0" lang="en-US" altLang="en-US" sz="2600" b="1" dirty="0">
                <a:latin typeface="Courier New" charset="0"/>
              </a:rPr>
              <a:t>BOLD</a:t>
            </a:r>
            <a:r>
              <a:rPr kumimoji="0" lang="en-US" altLang="en-US" sz="2800" dirty="0">
                <a:latin typeface="Times New Roman" charset="0"/>
              </a:rPr>
              <a:t>, </a:t>
            </a:r>
            <a:r>
              <a:rPr kumimoji="0" lang="en-US" altLang="en-US" sz="2600" b="1" dirty="0">
                <a:latin typeface="Courier New" charset="0"/>
              </a:rPr>
              <a:t>ITALIC</a:t>
            </a:r>
            <a:r>
              <a:rPr kumimoji="0" lang="en-US" altLang="en-US" sz="2800" dirty="0">
                <a:latin typeface="Times New Roman" charset="0"/>
              </a:rPr>
              <a:t>, or </a:t>
            </a:r>
            <a:r>
              <a:rPr kumimoji="0" lang="en-US" altLang="en-US" sz="2600" b="1" dirty="0">
                <a:latin typeface="Courier New" charset="0"/>
              </a:rPr>
              <a:t>BOLDITALIC</a:t>
            </a:r>
          </a:p>
          <a:p>
            <a:pPr algn="just"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2800" i="1" dirty="0">
                <a:latin typeface="Times New Roman" charset="0"/>
              </a:rPr>
              <a:t>size</a:t>
            </a:r>
            <a:r>
              <a:rPr kumimoji="0" lang="en-US" altLang="en-US" sz="2800" dirty="0">
                <a:latin typeface="Times New Roman" charset="0"/>
              </a:rPr>
              <a:t> is an integer indicating the point size </a:t>
            </a:r>
          </a:p>
        </p:txBody>
      </p:sp>
      <p:sp>
        <p:nvSpPr>
          <p:cNvPr id="22538" name="Text Box 19"/>
          <p:cNvSpPr txBox="1">
            <a:spLocks noChangeArrowheads="1"/>
          </p:cNvSpPr>
          <p:nvPr/>
        </p:nvSpPr>
        <p:spPr bwMode="auto">
          <a:xfrm>
            <a:off x="0" y="6521450"/>
            <a:ext cx="4948238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Monotype Sorts" charset="2"/>
              <a:buChar char="u"/>
              <a:defRPr kumimoji="1" sz="2700">
                <a:solidFill>
                  <a:schemeClr val="tx1"/>
                </a:solidFill>
                <a:latin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defRPr kumimoji="1" sz="2000">
                <a:solidFill>
                  <a:schemeClr val="tx1"/>
                </a:solidFill>
                <a:latin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F"/>
              <a:defRPr kumimoji="1">
                <a:solidFill>
                  <a:schemeClr val="tx1"/>
                </a:solidFill>
                <a:latin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>
                <a:solidFill>
                  <a:schemeClr val="tx1"/>
                </a:solidFill>
                <a:latin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en-US" sz="1600" i="1">
                <a:latin typeface="Times New Roman" charset="0"/>
              </a:rPr>
              <a:t>Graphic courtesy of Eric Roberts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GLabel Methods</a:t>
            </a:r>
          </a:p>
        </p:txBody>
      </p:sp>
      <p:sp>
        <p:nvSpPr>
          <p:cNvPr id="21" name="Rectangle 11"/>
          <p:cNvSpPr>
            <a:spLocks noChangeArrowheads="1"/>
          </p:cNvSpPr>
          <p:nvPr/>
        </p:nvSpPr>
        <p:spPr bwMode="auto">
          <a:xfrm>
            <a:off x="456553" y="2619040"/>
            <a:ext cx="8288661" cy="74763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Monotype Sorts" charset="2"/>
              <a:buChar char="u"/>
              <a:defRPr kumimoji="1" sz="2700">
                <a:solidFill>
                  <a:schemeClr val="tx1"/>
                </a:solidFill>
                <a:latin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defRPr kumimoji="1" sz="2000">
                <a:solidFill>
                  <a:schemeClr val="tx1"/>
                </a:solidFill>
                <a:latin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F"/>
              <a:defRPr kumimoji="1">
                <a:solidFill>
                  <a:schemeClr val="tx1"/>
                </a:solidFill>
                <a:latin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>
                <a:solidFill>
                  <a:schemeClr val="tx1"/>
                </a:solidFill>
                <a:latin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kumimoji="0" lang="en-US" altLang="en-US" sz="1800" b="1">
              <a:latin typeface="Courier New" charset="0"/>
            </a:endParaRPr>
          </a:p>
        </p:txBody>
      </p:sp>
      <p:sp>
        <p:nvSpPr>
          <p:cNvPr id="22" name="Text Box 12"/>
          <p:cNvSpPr txBox="1">
            <a:spLocks noChangeArrowheads="1"/>
          </p:cNvSpPr>
          <p:nvPr/>
        </p:nvSpPr>
        <p:spPr bwMode="auto">
          <a:xfrm>
            <a:off x="611481" y="2604697"/>
            <a:ext cx="7978805" cy="4607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Monotype Sorts" charset="2"/>
              <a:buChar char="u"/>
              <a:defRPr kumimoji="1" sz="2700">
                <a:solidFill>
                  <a:schemeClr val="tx1"/>
                </a:solidFill>
                <a:latin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defRPr kumimoji="1" sz="2000">
                <a:solidFill>
                  <a:schemeClr val="tx1"/>
                </a:solidFill>
                <a:latin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F"/>
              <a:defRPr kumimoji="1">
                <a:solidFill>
                  <a:schemeClr val="tx1"/>
                </a:solidFill>
                <a:latin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>
                <a:solidFill>
                  <a:schemeClr val="tx1"/>
                </a:solidFill>
                <a:latin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en-US" sz="2400" i="1" dirty="0" err="1">
                <a:latin typeface="Times New Roman" charset="0"/>
              </a:rPr>
              <a:t>label</a:t>
            </a:r>
            <a:r>
              <a:rPr kumimoji="0" lang="en-US" altLang="en-US" sz="2400" b="1" dirty="0" err="1">
                <a:latin typeface="Courier New" charset="0"/>
              </a:rPr>
              <a:t>.getAscent</a:t>
            </a:r>
            <a:r>
              <a:rPr kumimoji="0" lang="en-US" altLang="en-US" sz="2400" b="1" dirty="0">
                <a:latin typeface="Courier New" charset="0"/>
              </a:rPr>
              <a:t>()</a:t>
            </a:r>
          </a:p>
        </p:txBody>
      </p:sp>
      <p:sp>
        <p:nvSpPr>
          <p:cNvPr id="23" name="Text Box 13"/>
          <p:cNvSpPr txBox="1">
            <a:spLocks noChangeArrowheads="1"/>
          </p:cNvSpPr>
          <p:nvPr/>
        </p:nvSpPr>
        <p:spPr bwMode="auto">
          <a:xfrm>
            <a:off x="921338" y="2936381"/>
            <a:ext cx="7746412" cy="398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Monotype Sorts" charset="2"/>
              <a:buChar char="u"/>
              <a:defRPr kumimoji="1" sz="2700">
                <a:solidFill>
                  <a:schemeClr val="tx1"/>
                </a:solidFill>
                <a:latin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defRPr kumimoji="1" sz="2000">
                <a:solidFill>
                  <a:schemeClr val="tx1"/>
                </a:solidFill>
                <a:latin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F"/>
              <a:defRPr kumimoji="1">
                <a:solidFill>
                  <a:schemeClr val="tx1"/>
                </a:solidFill>
                <a:latin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>
                <a:solidFill>
                  <a:schemeClr val="tx1"/>
                </a:solidFill>
                <a:latin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en-US" sz="2000" dirty="0">
                <a:latin typeface="Times New Roman" charset="0"/>
              </a:rPr>
              <a:t>Returns the height of the label above its baseline.</a:t>
            </a:r>
          </a:p>
        </p:txBody>
      </p:sp>
      <p:sp>
        <p:nvSpPr>
          <p:cNvPr id="27" name="Rectangle 11"/>
          <p:cNvSpPr>
            <a:spLocks noChangeArrowheads="1"/>
          </p:cNvSpPr>
          <p:nvPr/>
        </p:nvSpPr>
        <p:spPr bwMode="auto">
          <a:xfrm>
            <a:off x="456553" y="1869942"/>
            <a:ext cx="8288661" cy="74763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Monotype Sorts" charset="2"/>
              <a:buChar char="u"/>
              <a:defRPr kumimoji="1" sz="2700">
                <a:solidFill>
                  <a:schemeClr val="tx1"/>
                </a:solidFill>
                <a:latin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defRPr kumimoji="1" sz="2000">
                <a:solidFill>
                  <a:schemeClr val="tx1"/>
                </a:solidFill>
                <a:latin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F"/>
              <a:defRPr kumimoji="1">
                <a:solidFill>
                  <a:schemeClr val="tx1"/>
                </a:solidFill>
                <a:latin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>
                <a:solidFill>
                  <a:schemeClr val="tx1"/>
                </a:solidFill>
                <a:latin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kumimoji="0" lang="en-US" altLang="en-US" sz="1800" b="1">
              <a:latin typeface="Courier New" charset="0"/>
            </a:endParaRPr>
          </a:p>
        </p:txBody>
      </p:sp>
      <p:sp>
        <p:nvSpPr>
          <p:cNvPr id="28" name="Text Box 12"/>
          <p:cNvSpPr txBox="1">
            <a:spLocks noChangeArrowheads="1"/>
          </p:cNvSpPr>
          <p:nvPr/>
        </p:nvSpPr>
        <p:spPr bwMode="auto">
          <a:xfrm>
            <a:off x="611481" y="1855599"/>
            <a:ext cx="7978805" cy="4607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Monotype Sorts" charset="2"/>
              <a:buChar char="u"/>
              <a:defRPr kumimoji="1" sz="2700">
                <a:solidFill>
                  <a:schemeClr val="tx1"/>
                </a:solidFill>
                <a:latin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defRPr kumimoji="1" sz="2000">
                <a:solidFill>
                  <a:schemeClr val="tx1"/>
                </a:solidFill>
                <a:latin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F"/>
              <a:defRPr kumimoji="1">
                <a:solidFill>
                  <a:schemeClr val="tx1"/>
                </a:solidFill>
                <a:latin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>
                <a:solidFill>
                  <a:schemeClr val="tx1"/>
                </a:solidFill>
                <a:latin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en-US" sz="2400" i="1" dirty="0" err="1">
                <a:latin typeface="Times New Roman" charset="0"/>
              </a:rPr>
              <a:t>label</a:t>
            </a:r>
            <a:r>
              <a:rPr kumimoji="0" lang="en-US" altLang="en-US" sz="2400" b="1" dirty="0" err="1">
                <a:latin typeface="Courier New" charset="0"/>
              </a:rPr>
              <a:t>.getDescent</a:t>
            </a:r>
            <a:r>
              <a:rPr kumimoji="0" lang="en-US" altLang="en-US" sz="2400" b="1" dirty="0">
                <a:latin typeface="Courier New" charset="0"/>
              </a:rPr>
              <a:t>()</a:t>
            </a:r>
          </a:p>
        </p:txBody>
      </p:sp>
      <p:sp>
        <p:nvSpPr>
          <p:cNvPr id="29" name="Text Box 13"/>
          <p:cNvSpPr txBox="1">
            <a:spLocks noChangeArrowheads="1"/>
          </p:cNvSpPr>
          <p:nvPr/>
        </p:nvSpPr>
        <p:spPr bwMode="auto">
          <a:xfrm>
            <a:off x="921338" y="2187283"/>
            <a:ext cx="7746412" cy="398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Monotype Sorts" charset="2"/>
              <a:buChar char="u"/>
              <a:defRPr kumimoji="1" sz="2700">
                <a:solidFill>
                  <a:schemeClr val="tx1"/>
                </a:solidFill>
                <a:latin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defRPr kumimoji="1" sz="2000">
                <a:solidFill>
                  <a:schemeClr val="tx1"/>
                </a:solidFill>
                <a:latin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F"/>
              <a:defRPr kumimoji="1">
                <a:solidFill>
                  <a:schemeClr val="tx1"/>
                </a:solidFill>
                <a:latin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>
                <a:solidFill>
                  <a:schemeClr val="tx1"/>
                </a:solidFill>
                <a:latin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en-US" sz="2000" dirty="0">
                <a:latin typeface="Times New Roman" charset="0"/>
              </a:rPr>
              <a:t>Returns the height of the label below its baseline.</a:t>
            </a:r>
          </a:p>
        </p:txBody>
      </p:sp>
    </p:spTree>
    <p:extLst>
      <p:ext uri="{BB962C8B-B14F-4D97-AF65-F5344CB8AC3E}">
        <p14:creationId xmlns:p14="http://schemas.microsoft.com/office/powerpoint/2010/main" val="16149381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GImage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600" b="1" dirty="0">
                <a:latin typeface="Consolas" charset="0"/>
                <a:ea typeface="Consolas" charset="0"/>
                <a:cs typeface="Consolas" charset="0"/>
              </a:rPr>
              <a:t>new </a:t>
            </a:r>
            <a:r>
              <a:rPr lang="en-US" sz="2600" b="1" dirty="0" err="1">
                <a:latin typeface="Consolas" charset="0"/>
                <a:ea typeface="Consolas" charset="0"/>
                <a:cs typeface="Consolas" charset="0"/>
              </a:rPr>
              <a:t>GImage</a:t>
            </a:r>
            <a:r>
              <a:rPr lang="en-US" sz="2600" b="1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2600" b="1" i="1" dirty="0">
                <a:latin typeface="Consolas" charset="0"/>
                <a:ea typeface="Consolas" charset="0"/>
                <a:cs typeface="Consolas" charset="0"/>
              </a:rPr>
              <a:t>“your filename here”, x, y</a:t>
            </a:r>
            <a:r>
              <a:rPr lang="en-US" sz="2600" b="1" dirty="0"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pPr lvl="1"/>
            <a:r>
              <a:rPr lang="en-US" sz="2600" dirty="0">
                <a:ea typeface="Consolas" charset="0"/>
                <a:cs typeface="Consolas" charset="0"/>
              </a:rPr>
              <a:t>Creates a an image displaying the given file, whose upper-left corner is at (x, y)</a:t>
            </a:r>
          </a:p>
          <a:p>
            <a:pPr marL="344487" lvl="1" indent="0">
              <a:buNone/>
            </a:pPr>
            <a:endParaRPr lang="en-US" sz="1600" dirty="0"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600" b="1" dirty="0">
                <a:latin typeface="Consolas" charset="0"/>
                <a:ea typeface="Consolas" charset="0"/>
                <a:cs typeface="Consolas" charset="0"/>
              </a:rPr>
              <a:t>new </a:t>
            </a:r>
            <a:r>
              <a:rPr lang="en-US" sz="2600" b="1" dirty="0" err="1">
                <a:latin typeface="Consolas" charset="0"/>
                <a:ea typeface="Consolas" charset="0"/>
                <a:cs typeface="Consolas" charset="0"/>
              </a:rPr>
              <a:t>GImage</a:t>
            </a:r>
            <a:r>
              <a:rPr lang="en-US" sz="2600" b="1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2600" b="1" i="1" dirty="0">
                <a:latin typeface="Consolas" charset="0"/>
                <a:ea typeface="Consolas" charset="0"/>
                <a:cs typeface="Consolas" charset="0"/>
              </a:rPr>
              <a:t>“your filename here”</a:t>
            </a:r>
            <a:r>
              <a:rPr lang="en-US" sz="2600" b="1" dirty="0"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pPr lvl="1"/>
            <a:r>
              <a:rPr lang="en-US" sz="2600" dirty="0">
                <a:ea typeface="Consolas" charset="0"/>
                <a:cs typeface="Consolas" charset="0"/>
              </a:rPr>
              <a:t>Same as above, but defaults to (x, y) = (0, 0)</a:t>
            </a:r>
          </a:p>
          <a:p>
            <a:pPr marL="3175" indent="0">
              <a:buNone/>
            </a:pPr>
            <a:endParaRPr lang="en-US" sz="2800" dirty="0">
              <a:ea typeface="Consolas" charset="0"/>
              <a:cs typeface="Consolas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304" y="3980900"/>
            <a:ext cx="7327392" cy="28771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810000" y="6324600"/>
            <a:ext cx="37338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4A169AD-6593-4443-9E98-18914F1BA9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0886" y="4999037"/>
            <a:ext cx="2133600" cy="1477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7366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x-none" dirty="0"/>
              <a:t>Plan For Today</a:t>
            </a:r>
          </a:p>
        </p:txBody>
      </p:sp>
      <p:sp>
        <p:nvSpPr>
          <p:cNvPr id="800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x-none" sz="3600" dirty="0">
                <a:solidFill>
                  <a:schemeClr val="bg1">
                    <a:lumMod val="75000"/>
                  </a:schemeClr>
                </a:solidFill>
              </a:rPr>
              <a:t>Announcements</a:t>
            </a:r>
          </a:p>
          <a:p>
            <a:pPr eaLnBrk="1" hangingPunct="1">
              <a:defRPr/>
            </a:pPr>
            <a:r>
              <a:rPr lang="en-US" altLang="x-none" sz="3600" dirty="0"/>
              <a:t>Recap: File Reading</a:t>
            </a:r>
          </a:p>
          <a:p>
            <a:pPr eaLnBrk="1" hangingPunct="1">
              <a:defRPr/>
            </a:pPr>
            <a:r>
              <a:rPr lang="en-US" altLang="x-none" sz="3600" dirty="0" err="1">
                <a:solidFill>
                  <a:schemeClr val="bg1">
                    <a:lumMod val="75000"/>
                  </a:schemeClr>
                </a:solidFill>
              </a:rPr>
              <a:t>GraphicsProgram</a:t>
            </a:r>
            <a:endParaRPr lang="en-US" altLang="x-none" sz="3600" dirty="0">
              <a:solidFill>
                <a:schemeClr val="bg1">
                  <a:lumMod val="75000"/>
                </a:schemeClr>
              </a:solidFill>
            </a:endParaRPr>
          </a:p>
          <a:p>
            <a:pPr eaLnBrk="1" hangingPunct="1">
              <a:defRPr/>
            </a:pPr>
            <a:r>
              <a:rPr lang="en-US" altLang="x-none" sz="3600" dirty="0">
                <a:solidFill>
                  <a:schemeClr val="bg1">
                    <a:lumMod val="75000"/>
                  </a:schemeClr>
                </a:solidFill>
              </a:rPr>
              <a:t>Graphical Objects</a:t>
            </a:r>
          </a:p>
          <a:p>
            <a:pPr eaLnBrk="1" hangingPunct="1">
              <a:defRPr/>
            </a:pPr>
            <a:r>
              <a:rPr lang="en-US" altLang="x-none" sz="3600" dirty="0">
                <a:solidFill>
                  <a:schemeClr val="bg1">
                    <a:lumMod val="75000"/>
                  </a:schemeClr>
                </a:solidFill>
              </a:rPr>
              <a:t>Practice: Car</a:t>
            </a:r>
          </a:p>
        </p:txBody>
      </p:sp>
    </p:spTree>
    <p:extLst>
      <p:ext uri="{BB962C8B-B14F-4D97-AF65-F5344CB8AC3E}">
        <p14:creationId xmlns:p14="http://schemas.microsoft.com/office/powerpoint/2010/main" val="56558797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GImage</a:t>
            </a:r>
            <a:r>
              <a:rPr lang="en-US" dirty="0"/>
              <a:t> Methods</a:t>
            </a:r>
          </a:p>
        </p:txBody>
      </p:sp>
      <p:sp>
        <p:nvSpPr>
          <p:cNvPr id="11" name="Rectangle 19"/>
          <p:cNvSpPr>
            <a:spLocks noChangeArrowheads="1"/>
          </p:cNvSpPr>
          <p:nvPr/>
        </p:nvSpPr>
        <p:spPr bwMode="auto">
          <a:xfrm>
            <a:off x="448056" y="1441736"/>
            <a:ext cx="8153400" cy="91573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Monotype Sorts" charset="2"/>
              <a:buChar char="u"/>
              <a:defRPr kumimoji="1" sz="2700">
                <a:solidFill>
                  <a:schemeClr val="tx1"/>
                </a:solidFill>
                <a:latin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defRPr kumimoji="1" sz="2000">
                <a:solidFill>
                  <a:schemeClr val="tx1"/>
                </a:solidFill>
                <a:latin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F"/>
              <a:defRPr kumimoji="1">
                <a:solidFill>
                  <a:schemeClr val="tx1"/>
                </a:solidFill>
                <a:latin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>
                <a:solidFill>
                  <a:schemeClr val="tx1"/>
                </a:solidFill>
                <a:latin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kumimoji="0" lang="en-US" altLang="en-US" sz="1800" b="1">
              <a:latin typeface="Courier New" charset="0"/>
            </a:endParaRPr>
          </a:p>
        </p:txBody>
      </p:sp>
      <p:sp>
        <p:nvSpPr>
          <p:cNvPr id="12" name="Text Box 20"/>
          <p:cNvSpPr txBox="1">
            <a:spLocks noChangeArrowheads="1"/>
          </p:cNvSpPr>
          <p:nvPr/>
        </p:nvSpPr>
        <p:spPr bwMode="auto">
          <a:xfrm>
            <a:off x="600456" y="1447800"/>
            <a:ext cx="7848600" cy="502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Monotype Sorts" charset="2"/>
              <a:buChar char="u"/>
              <a:defRPr kumimoji="1" sz="2700">
                <a:solidFill>
                  <a:schemeClr val="tx1"/>
                </a:solidFill>
                <a:latin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defRPr kumimoji="1" sz="2000">
                <a:solidFill>
                  <a:schemeClr val="tx1"/>
                </a:solidFill>
                <a:latin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F"/>
              <a:defRPr kumimoji="1">
                <a:solidFill>
                  <a:schemeClr val="tx1"/>
                </a:solidFill>
                <a:latin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>
                <a:solidFill>
                  <a:schemeClr val="tx1"/>
                </a:solidFill>
                <a:latin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en-US" sz="2400" i="1" dirty="0" err="1">
                <a:latin typeface="Times New Roman" charset="0"/>
              </a:rPr>
              <a:t>object</a:t>
            </a:r>
            <a:r>
              <a:rPr kumimoji="0" lang="en-US" altLang="en-US" sz="2400" b="1" dirty="0" err="1">
                <a:latin typeface="Courier New" charset="0"/>
              </a:rPr>
              <a:t>.setSize</a:t>
            </a:r>
            <a:r>
              <a:rPr kumimoji="0" lang="en-US" altLang="en-US" sz="2400" b="1" dirty="0">
                <a:latin typeface="Courier New" charset="0"/>
              </a:rPr>
              <a:t>(</a:t>
            </a:r>
            <a:r>
              <a:rPr kumimoji="0" lang="en-US" altLang="en-US" sz="500" b="1" dirty="0">
                <a:latin typeface="Courier New" charset="0"/>
              </a:rPr>
              <a:t> </a:t>
            </a:r>
            <a:r>
              <a:rPr kumimoji="0" lang="en-US" altLang="en-US" sz="2400" i="1" dirty="0">
                <a:latin typeface="Times New Roman" charset="0"/>
              </a:rPr>
              <a:t>width, height</a:t>
            </a:r>
            <a:r>
              <a:rPr kumimoji="0" lang="en-US" altLang="en-US" sz="2400" b="1" dirty="0">
                <a:latin typeface="Courier New" charset="0"/>
              </a:rPr>
              <a:t>)</a:t>
            </a:r>
          </a:p>
        </p:txBody>
      </p:sp>
      <p:sp>
        <p:nvSpPr>
          <p:cNvPr id="13" name="Text Box 21"/>
          <p:cNvSpPr txBox="1">
            <a:spLocks noChangeArrowheads="1"/>
          </p:cNvSpPr>
          <p:nvPr/>
        </p:nvSpPr>
        <p:spPr bwMode="auto">
          <a:xfrm>
            <a:off x="905256" y="1744342"/>
            <a:ext cx="7620000" cy="4401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Monotype Sorts" charset="2"/>
              <a:buChar char="u"/>
              <a:defRPr kumimoji="1" sz="2700">
                <a:solidFill>
                  <a:schemeClr val="tx1"/>
                </a:solidFill>
                <a:latin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defRPr kumimoji="1" sz="2000">
                <a:solidFill>
                  <a:schemeClr val="tx1"/>
                </a:solidFill>
                <a:latin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F"/>
              <a:defRPr kumimoji="1">
                <a:solidFill>
                  <a:schemeClr val="tx1"/>
                </a:solidFill>
                <a:latin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>
                <a:solidFill>
                  <a:schemeClr val="tx1"/>
                </a:solidFill>
                <a:latin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en-US" sz="2000" dirty="0">
                <a:latin typeface="Times New Roman" charset="0"/>
              </a:rPr>
              <a:t>Sets the object’s size to be the given width and height</a:t>
            </a:r>
          </a:p>
        </p:txBody>
      </p:sp>
    </p:spTree>
    <p:extLst>
      <p:ext uri="{BB962C8B-B14F-4D97-AF65-F5344CB8AC3E}">
        <p14:creationId xmlns:p14="http://schemas.microsoft.com/office/powerpoint/2010/main" val="44355283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69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 err="1"/>
              <a:t>GraphicsProgram</a:t>
            </a:r>
            <a:r>
              <a:rPr lang="en-US" altLang="x-none" dirty="0"/>
              <a:t> Methods</a:t>
            </a:r>
          </a:p>
        </p:txBody>
      </p:sp>
      <p:sp>
        <p:nvSpPr>
          <p:cNvPr id="12369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x-none" dirty="0" err="1">
                <a:latin typeface="Consolas" charset="0"/>
              </a:rPr>
              <a:t>GraphicsProgram</a:t>
            </a:r>
            <a:r>
              <a:rPr lang="en-US" altLang="x-none" dirty="0"/>
              <a:t>  contains these useful methods:</a:t>
            </a:r>
          </a:p>
        </p:txBody>
      </p:sp>
      <p:graphicFrame>
        <p:nvGraphicFramePr>
          <p:cNvPr id="1237052" name="Group 6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0796970"/>
              </p:ext>
            </p:extLst>
          </p:nvPr>
        </p:nvGraphicFramePr>
        <p:xfrm>
          <a:off x="228600" y="1901825"/>
          <a:ext cx="8686800" cy="3875405"/>
        </p:xfrm>
        <a:graphic>
          <a:graphicData uri="http://schemas.openxmlformats.org/drawingml/2006/table">
            <a:tbl>
              <a:tblPr/>
              <a:tblGrid>
                <a:gridCol w="3657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29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6875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Method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Description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8938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Times New Roman" charset="0"/>
                          <a:cs typeface="Times New Roman" charset="0"/>
                        </a:rPr>
                        <a:t>add(</a:t>
                      </a:r>
                      <a:r>
                        <a:rPr kumimoji="0" lang="en-US" altLang="x-none" sz="20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Times New Roman" charset="0"/>
                          <a:cs typeface="Times New Roman" charset="0"/>
                        </a:rPr>
                        <a:t>gobj</a:t>
                      </a: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Times New Roman" charset="0"/>
                          <a:cs typeface="Times New Roman" charset="0"/>
                        </a:rPr>
                        <a:t>);</a:t>
                      </a:r>
                      <a:b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Times New Roman" charset="0"/>
                          <a:cs typeface="Times New Roman" charset="0"/>
                        </a:rPr>
                      </a:b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Times New Roman" charset="0"/>
                          <a:cs typeface="Times New Roman" charset="0"/>
                        </a:rPr>
                        <a:t>add(</a:t>
                      </a:r>
                      <a:r>
                        <a:rPr kumimoji="0" lang="en-US" altLang="x-none" sz="20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Times New Roman" charset="0"/>
                          <a:cs typeface="Times New Roman" charset="0"/>
                        </a:rPr>
                        <a:t>gobj</a:t>
                      </a: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Times New Roman" charset="0"/>
                          <a:cs typeface="Times New Roman" charset="0"/>
                        </a:rPr>
                        <a:t>, </a:t>
                      </a:r>
                      <a:r>
                        <a:rPr kumimoji="0" lang="en-US" altLang="x-none" sz="20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Times New Roman" charset="0"/>
                          <a:cs typeface="Times New Roman" charset="0"/>
                        </a:rPr>
                        <a:t>x</a:t>
                      </a: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Times New Roman" charset="0"/>
                          <a:cs typeface="Times New Roman" charset="0"/>
                        </a:rPr>
                        <a:t>, </a:t>
                      </a:r>
                      <a:r>
                        <a:rPr kumimoji="0" lang="en-US" altLang="x-none" sz="20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Times New Roman" charset="0"/>
                          <a:cs typeface="Times New Roman" charset="0"/>
                        </a:rPr>
                        <a:t>y</a:t>
                      </a: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Times New Roman" charset="0"/>
                          <a:cs typeface="Times New Roman" charset="0"/>
                        </a:rPr>
                        <a:t>);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adds a graphical object to the window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8938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Times New Roman" charset="0"/>
                          <a:cs typeface="Times New Roman" charset="0"/>
                        </a:rPr>
                        <a:t>getElementAt(</a:t>
                      </a:r>
                      <a:r>
                        <a:rPr kumimoji="0" lang="en-US" altLang="x-none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Times New Roman" charset="0"/>
                          <a:cs typeface="Times New Roman" charset="0"/>
                        </a:rPr>
                        <a:t>x</a:t>
                      </a: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Times New Roman" charset="0"/>
                          <a:cs typeface="Times New Roman" charset="0"/>
                        </a:rPr>
                        <a:t>, </a:t>
                      </a:r>
                      <a:r>
                        <a:rPr kumimoji="0" lang="en-US" altLang="x-none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Times New Roman" charset="0"/>
                          <a:cs typeface="Times New Roman" charset="0"/>
                        </a:rPr>
                        <a:t>y</a:t>
                      </a: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Times New Roman" charset="0"/>
                          <a:cs typeface="Times New Roman" charset="0"/>
                        </a:rPr>
                        <a:t>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return the object at the given (x,y) position(s)</a:t>
                      </a:r>
                      <a:endParaRPr kumimoji="0" lang="en-US" altLang="x-none" sz="2000" b="0" i="1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Calibri" charset="0"/>
                        <a:ea typeface="Times New Roman" charset="0"/>
                        <a:cs typeface="Times New Roman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875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Times New Roman" charset="0"/>
                          <a:cs typeface="Times New Roman" charset="0"/>
                        </a:rPr>
                        <a:t>getElementCount</a:t>
                      </a: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Times New Roman" charset="0"/>
                          <a:cs typeface="Times New Roman" charset="0"/>
                        </a:rPr>
                        <a:t>()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return number of graphical objects onscreen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6875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Times New Roman" charset="0"/>
                          <a:cs typeface="Times New Roman" charset="0"/>
                        </a:rPr>
                        <a:t>getWidth</a:t>
                      </a: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Times New Roman" charset="0"/>
                          <a:cs typeface="Times New Roman" charset="0"/>
                        </a:rPr>
                        <a:t>(), </a:t>
                      </a:r>
                      <a:r>
                        <a:rPr kumimoji="0" lang="en-US" altLang="x-none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Times New Roman" charset="0"/>
                          <a:cs typeface="Times New Roman" charset="0"/>
                        </a:rPr>
                        <a:t>getHeight</a:t>
                      </a: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Times New Roman" charset="0"/>
                          <a:cs typeface="Times New Roman" charset="0"/>
                        </a:rPr>
                        <a:t>()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return dimensions of window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6875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Times New Roman" charset="0"/>
                          <a:cs typeface="Times New Roman" charset="0"/>
                        </a:rPr>
                        <a:t>remove(</a:t>
                      </a:r>
                      <a:r>
                        <a:rPr kumimoji="0" lang="en-US" altLang="x-none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Times New Roman" charset="0"/>
                          <a:cs typeface="Times New Roman" charset="0"/>
                        </a:rPr>
                        <a:t>gobj</a:t>
                      </a: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Times New Roman" charset="0"/>
                          <a:cs typeface="Times New Roman" charset="0"/>
                        </a:rPr>
                        <a:t>);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removes a graphical object from the window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6875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Times New Roman" charset="0"/>
                          <a:cs typeface="Times New Roman" charset="0"/>
                        </a:rPr>
                        <a:t>removeAll();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remove all graphical objects from window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6875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Times New Roman" charset="0"/>
                          <a:cs typeface="Times New Roman" charset="0"/>
                        </a:rPr>
                        <a:t>setCanvasSize</a:t>
                      </a: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Times New Roman" charset="0"/>
                          <a:cs typeface="Times New Roman" charset="0"/>
                        </a:rPr>
                        <a:t>(</a:t>
                      </a:r>
                      <a:r>
                        <a:rPr kumimoji="0" lang="en-US" altLang="x-none" sz="20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Times New Roman" charset="0"/>
                          <a:cs typeface="Times New Roman" charset="0"/>
                        </a:rPr>
                        <a:t>w</a:t>
                      </a: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Times New Roman" charset="0"/>
                          <a:cs typeface="Times New Roman" charset="0"/>
                        </a:rPr>
                        <a:t>, </a:t>
                      </a:r>
                      <a:r>
                        <a:rPr kumimoji="0" lang="en-US" altLang="x-none" sz="20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Times New Roman" charset="0"/>
                          <a:cs typeface="Times New Roman" charset="0"/>
                        </a:rPr>
                        <a:t>h</a:t>
                      </a: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Times New Roman" charset="0"/>
                          <a:cs typeface="Times New Roman" charset="0"/>
                        </a:rPr>
                        <a:t>);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set size of drawing area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96875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Times New Roman" charset="0"/>
                          <a:cs typeface="Times New Roman" charset="0"/>
                        </a:rPr>
                        <a:t>setBackground(</a:t>
                      </a:r>
                      <a:r>
                        <a:rPr kumimoji="0" lang="en-US" altLang="x-none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Times New Roman" charset="0"/>
                          <a:cs typeface="Times New Roman" charset="0"/>
                        </a:rPr>
                        <a:t>color</a:t>
                      </a: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Times New Roman" charset="0"/>
                          <a:cs typeface="Times New Roman" charset="0"/>
                        </a:rPr>
                        <a:t>);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set window's background color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393009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x-none" dirty="0"/>
              <a:t>Plan For Today</a:t>
            </a:r>
          </a:p>
        </p:txBody>
      </p:sp>
      <p:sp>
        <p:nvSpPr>
          <p:cNvPr id="800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x-none" sz="3600" dirty="0">
                <a:solidFill>
                  <a:schemeClr val="bg1">
                    <a:lumMod val="75000"/>
                  </a:schemeClr>
                </a:solidFill>
              </a:rPr>
              <a:t>Announcements</a:t>
            </a:r>
          </a:p>
          <a:p>
            <a:pPr eaLnBrk="1" hangingPunct="1">
              <a:defRPr/>
            </a:pPr>
            <a:r>
              <a:rPr lang="en-US" altLang="x-none" sz="3600" dirty="0">
                <a:solidFill>
                  <a:schemeClr val="bg1">
                    <a:lumMod val="75000"/>
                  </a:schemeClr>
                </a:solidFill>
              </a:rPr>
              <a:t>Recap: File Reading</a:t>
            </a:r>
          </a:p>
          <a:p>
            <a:pPr eaLnBrk="1" hangingPunct="1">
              <a:defRPr/>
            </a:pPr>
            <a:r>
              <a:rPr lang="en-US" altLang="x-none" sz="3600" dirty="0" err="1">
                <a:solidFill>
                  <a:schemeClr val="bg1">
                    <a:lumMod val="75000"/>
                  </a:schemeClr>
                </a:solidFill>
              </a:rPr>
              <a:t>GraphicsProgram</a:t>
            </a:r>
            <a:endParaRPr lang="en-US" altLang="x-none" sz="3600" dirty="0">
              <a:solidFill>
                <a:schemeClr val="bg1">
                  <a:lumMod val="75000"/>
                </a:schemeClr>
              </a:solidFill>
            </a:endParaRPr>
          </a:p>
          <a:p>
            <a:pPr eaLnBrk="1" hangingPunct="1">
              <a:defRPr/>
            </a:pPr>
            <a:r>
              <a:rPr lang="en-US" altLang="x-none" sz="3600" dirty="0">
                <a:solidFill>
                  <a:schemeClr val="bg1">
                    <a:lumMod val="75000"/>
                  </a:schemeClr>
                </a:solidFill>
              </a:rPr>
              <a:t>Graphical Objects</a:t>
            </a:r>
          </a:p>
          <a:p>
            <a:pPr eaLnBrk="1" hangingPunct="1">
              <a:defRPr/>
            </a:pPr>
            <a:r>
              <a:rPr lang="en-US" altLang="x-none" sz="3600" dirty="0"/>
              <a:t>Practice: Car</a:t>
            </a:r>
          </a:p>
        </p:txBody>
      </p:sp>
    </p:spTree>
    <p:extLst>
      <p:ext uri="{BB962C8B-B14F-4D97-AF65-F5344CB8AC3E}">
        <p14:creationId xmlns:p14="http://schemas.microsoft.com/office/powerpoint/2010/main" val="68524761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39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en-US" altLang="x-none" dirty="0"/>
              <a:t>Practice: Drawing with Loops</a:t>
            </a:r>
          </a:p>
        </p:txBody>
      </p:sp>
      <p:sp>
        <p:nvSpPr>
          <p:cNvPr id="1211395" name="AutoShape 3"/>
          <p:cNvSpPr>
            <a:spLocks noGrp="1" noChangeAspect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x-none" dirty="0"/>
              <a:t>The </a:t>
            </a:r>
            <a:r>
              <a:rPr lang="en-US" altLang="x-none" i="1" dirty="0" err="1"/>
              <a:t>x</a:t>
            </a:r>
            <a:r>
              <a:rPr lang="en-US" altLang="x-none" dirty="0" err="1"/>
              <a:t>,</a:t>
            </a:r>
            <a:r>
              <a:rPr lang="en-US" altLang="x-none" i="1" dirty="0" err="1"/>
              <a:t>y</a:t>
            </a:r>
            <a:r>
              <a:rPr lang="en-US" altLang="x-none" dirty="0" err="1"/>
              <a:t>,</a:t>
            </a:r>
            <a:r>
              <a:rPr lang="en-US" altLang="x-none" i="1" dirty="0" err="1"/>
              <a:t>width</a:t>
            </a:r>
            <a:r>
              <a:rPr lang="en-US" altLang="x-none" dirty="0" err="1"/>
              <a:t>,</a:t>
            </a:r>
            <a:r>
              <a:rPr lang="en-US" altLang="x-none" i="1" dirty="0" err="1"/>
              <a:t>height</a:t>
            </a:r>
            <a:r>
              <a:rPr lang="en-US" altLang="x-none" dirty="0"/>
              <a:t> expressions can use the loop counter variable:</a:t>
            </a:r>
            <a:endParaRPr lang="en-US" altLang="x-none" sz="900" dirty="0">
              <a:latin typeface="Courier New" charset="0"/>
            </a:endParaRPr>
          </a:p>
          <a:p>
            <a:pPr lvl="1">
              <a:lnSpc>
                <a:spcPct val="70000"/>
              </a:lnSpc>
              <a:buFontTx/>
              <a:buNone/>
            </a:pPr>
            <a:endParaRPr lang="en-US" altLang="x-none" sz="1200" dirty="0">
              <a:latin typeface="Consolas" charset="0"/>
            </a:endParaRPr>
          </a:p>
          <a:p>
            <a:pPr lvl="1">
              <a:lnSpc>
                <a:spcPct val="70000"/>
              </a:lnSpc>
              <a:buFontTx/>
              <a:buNone/>
            </a:pPr>
            <a:r>
              <a:rPr lang="en-US" altLang="x-none" sz="2000" dirty="0">
                <a:latin typeface="Consolas" charset="0"/>
              </a:rPr>
              <a:t>for (</a:t>
            </a:r>
            <a:r>
              <a:rPr lang="en-US" altLang="x-none" sz="2000" dirty="0" err="1">
                <a:latin typeface="Consolas" charset="0"/>
              </a:rPr>
              <a:t>int</a:t>
            </a:r>
            <a:r>
              <a:rPr lang="en-US" altLang="x-none" sz="2000" dirty="0">
                <a:latin typeface="Consolas" charset="0"/>
              </a:rPr>
              <a:t> </a:t>
            </a:r>
            <a:r>
              <a:rPr lang="en-US" altLang="x-none" sz="2000" dirty="0" err="1">
                <a:latin typeface="Consolas" charset="0"/>
              </a:rPr>
              <a:t>i</a:t>
            </a:r>
            <a:r>
              <a:rPr lang="en-US" altLang="x-none" sz="2000" dirty="0">
                <a:latin typeface="Consolas" charset="0"/>
              </a:rPr>
              <a:t> = 0; </a:t>
            </a:r>
            <a:r>
              <a:rPr lang="en-US" altLang="x-none" sz="2000" dirty="0" err="1">
                <a:latin typeface="Consolas" charset="0"/>
              </a:rPr>
              <a:t>i</a:t>
            </a:r>
            <a:r>
              <a:rPr lang="en-US" altLang="x-none" sz="2000" dirty="0">
                <a:latin typeface="Consolas" charset="0"/>
              </a:rPr>
              <a:t> &lt; 10; </a:t>
            </a:r>
            <a:r>
              <a:rPr lang="en-US" altLang="x-none" sz="2000" dirty="0" err="1">
                <a:latin typeface="Consolas" charset="0"/>
              </a:rPr>
              <a:t>i</a:t>
            </a:r>
            <a:r>
              <a:rPr lang="en-US" altLang="x-none" sz="2000" dirty="0">
                <a:latin typeface="Consolas" charset="0"/>
              </a:rPr>
              <a:t>++) {</a:t>
            </a:r>
          </a:p>
          <a:p>
            <a:pPr lvl="1">
              <a:lnSpc>
                <a:spcPct val="70000"/>
              </a:lnSpc>
              <a:buFontTx/>
              <a:buNone/>
            </a:pPr>
            <a:r>
              <a:rPr lang="en-US" altLang="x-none" sz="2000" dirty="0">
                <a:latin typeface="Consolas" charset="0"/>
              </a:rPr>
              <a:t>    add(new </a:t>
            </a:r>
            <a:r>
              <a:rPr lang="en-US" altLang="x-none" sz="2000" dirty="0" err="1">
                <a:latin typeface="Consolas" charset="0"/>
              </a:rPr>
              <a:t>GOval</a:t>
            </a:r>
            <a:r>
              <a:rPr lang="en-US" altLang="x-none" sz="2000" dirty="0">
                <a:latin typeface="Consolas" charset="0"/>
              </a:rPr>
              <a:t>(100 + 20 * </a:t>
            </a:r>
            <a:r>
              <a:rPr lang="en-US" altLang="x-none" sz="2000" b="1" dirty="0" err="1">
                <a:latin typeface="Consolas" charset="0"/>
              </a:rPr>
              <a:t>i</a:t>
            </a:r>
            <a:r>
              <a:rPr lang="en-US" altLang="x-none" sz="2000" dirty="0">
                <a:latin typeface="Consolas" charset="0"/>
              </a:rPr>
              <a:t>, 5 + 20 * </a:t>
            </a:r>
            <a:r>
              <a:rPr lang="en-US" altLang="x-none" sz="2000" b="1" dirty="0" err="1">
                <a:latin typeface="Consolas" charset="0"/>
              </a:rPr>
              <a:t>i</a:t>
            </a:r>
            <a:r>
              <a:rPr lang="en-US" altLang="x-none" sz="2000" dirty="0">
                <a:latin typeface="Consolas" charset="0"/>
              </a:rPr>
              <a:t>, 50, 50));</a:t>
            </a:r>
          </a:p>
          <a:p>
            <a:pPr lvl="1">
              <a:lnSpc>
                <a:spcPct val="70000"/>
              </a:lnSpc>
              <a:buFontTx/>
              <a:buNone/>
            </a:pPr>
            <a:r>
              <a:rPr lang="en-US" altLang="x-none" sz="2000" dirty="0">
                <a:latin typeface="Consolas" charset="0"/>
              </a:rPr>
              <a:t>}</a:t>
            </a:r>
            <a:r>
              <a:rPr lang="en-US" altLang="x-none" sz="2000" dirty="0">
                <a:solidFill>
                  <a:srgbClr val="008000"/>
                </a:solidFill>
                <a:latin typeface="Consolas" charset="0"/>
              </a:rPr>
              <a:t>   //                 x            y        w   h</a:t>
            </a:r>
          </a:p>
          <a:p>
            <a:pPr lvl="1">
              <a:lnSpc>
                <a:spcPct val="70000"/>
              </a:lnSpc>
              <a:buFontTx/>
              <a:buNone/>
            </a:pPr>
            <a:endParaRPr lang="en-US" altLang="x-none" sz="2000" b="1" dirty="0">
              <a:latin typeface="Consolas" charset="0"/>
            </a:endParaRPr>
          </a:p>
          <a:p>
            <a:pPr lvl="1">
              <a:lnSpc>
                <a:spcPct val="70000"/>
              </a:lnSpc>
              <a:buFontTx/>
              <a:buNone/>
            </a:pPr>
            <a:endParaRPr lang="en-US" altLang="x-none" sz="2000" b="1" dirty="0">
              <a:latin typeface="Consolas" charset="0"/>
            </a:endParaRPr>
          </a:p>
          <a:p>
            <a:pPr lvl="1">
              <a:lnSpc>
                <a:spcPct val="70000"/>
              </a:lnSpc>
              <a:buFontTx/>
              <a:buNone/>
            </a:pPr>
            <a:endParaRPr lang="en-US" altLang="x-none" sz="2000" b="1" dirty="0">
              <a:latin typeface="Consolas" charset="0"/>
            </a:endParaRPr>
          </a:p>
          <a:p>
            <a:pPr lvl="1">
              <a:lnSpc>
                <a:spcPct val="70000"/>
              </a:lnSpc>
              <a:buFontTx/>
              <a:buNone/>
            </a:pPr>
            <a:endParaRPr lang="en-US" altLang="x-none" sz="2000" dirty="0">
              <a:latin typeface="Consolas" charset="0"/>
            </a:endParaRPr>
          </a:p>
          <a:p>
            <a:pPr>
              <a:lnSpc>
                <a:spcPct val="90000"/>
              </a:lnSpc>
            </a:pPr>
            <a:r>
              <a:rPr lang="en-US" altLang="x-none" dirty="0"/>
              <a:t>Nested loops can be used with graphics:</a:t>
            </a:r>
          </a:p>
          <a:p>
            <a:pPr lvl="1">
              <a:lnSpc>
                <a:spcPct val="80000"/>
              </a:lnSpc>
              <a:buFontTx/>
              <a:buNone/>
            </a:pPr>
            <a:endParaRPr lang="es-ES" altLang="x-none" sz="1200" dirty="0">
              <a:latin typeface="Consolas" charset="0"/>
            </a:endParaRPr>
          </a:p>
          <a:p>
            <a:pPr lvl="1">
              <a:lnSpc>
                <a:spcPct val="80000"/>
              </a:lnSpc>
              <a:buFontTx/>
              <a:buNone/>
            </a:pPr>
            <a:r>
              <a:rPr lang="es-ES" altLang="x-none" sz="2000" dirty="0" err="1">
                <a:latin typeface="Consolas" charset="0"/>
              </a:rPr>
              <a:t>for</a:t>
            </a:r>
            <a:r>
              <a:rPr lang="es-ES" altLang="x-none" sz="2000" dirty="0">
                <a:latin typeface="Consolas" charset="0"/>
              </a:rPr>
              <a:t> (</a:t>
            </a:r>
            <a:r>
              <a:rPr lang="es-ES" altLang="x-none" sz="2000" dirty="0" err="1">
                <a:latin typeface="Consolas" charset="0"/>
              </a:rPr>
              <a:t>int</a:t>
            </a:r>
            <a:r>
              <a:rPr lang="es-ES" altLang="x-none" sz="2000" dirty="0">
                <a:latin typeface="Consolas" charset="0"/>
              </a:rPr>
              <a:t> x = 1; x &lt;= 4; x++) {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s-ES" altLang="x-none" sz="2000" dirty="0">
                <a:latin typeface="Consolas" charset="0"/>
              </a:rPr>
              <a:t>    </a:t>
            </a:r>
            <a:r>
              <a:rPr lang="es-ES" altLang="x-none" sz="2000" dirty="0" err="1">
                <a:latin typeface="Consolas" charset="0"/>
              </a:rPr>
              <a:t>for</a:t>
            </a:r>
            <a:r>
              <a:rPr lang="es-ES" altLang="x-none" sz="2000" dirty="0">
                <a:latin typeface="Consolas" charset="0"/>
              </a:rPr>
              <a:t> (</a:t>
            </a:r>
            <a:r>
              <a:rPr lang="es-ES" altLang="x-none" sz="2000" dirty="0" err="1">
                <a:latin typeface="Consolas" charset="0"/>
              </a:rPr>
              <a:t>int</a:t>
            </a:r>
            <a:r>
              <a:rPr lang="es-ES" altLang="x-none" sz="2000" dirty="0">
                <a:latin typeface="Consolas" charset="0"/>
              </a:rPr>
              <a:t> y = 1; y &lt;= 9; y++) {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s-ES" altLang="x-none" sz="2000" dirty="0">
                <a:latin typeface="Consolas" charset="0"/>
              </a:rPr>
              <a:t>        </a:t>
            </a:r>
            <a:r>
              <a:rPr lang="es-ES" altLang="x-none" sz="2000" dirty="0" err="1">
                <a:latin typeface="Consolas" charset="0"/>
              </a:rPr>
              <a:t>add</a:t>
            </a:r>
            <a:r>
              <a:rPr lang="es-ES" altLang="x-none" sz="2000" dirty="0">
                <a:latin typeface="Consolas" charset="0"/>
              </a:rPr>
              <a:t>(new </a:t>
            </a:r>
            <a:r>
              <a:rPr lang="es-ES" altLang="x-none" sz="2000" dirty="0" err="1">
                <a:latin typeface="Consolas" charset="0"/>
              </a:rPr>
              <a:t>GLabel</a:t>
            </a:r>
            <a:r>
              <a:rPr lang="es-ES" altLang="x-none" sz="2000" dirty="0">
                <a:latin typeface="Consolas" charset="0"/>
              </a:rPr>
              <a:t>("Java", </a:t>
            </a:r>
            <a:r>
              <a:rPr lang="es-ES" altLang="x-none" sz="2000" b="1" dirty="0">
                <a:latin typeface="Consolas" charset="0"/>
              </a:rPr>
              <a:t>x</a:t>
            </a:r>
            <a:r>
              <a:rPr lang="es-ES" altLang="x-none" sz="2000" dirty="0">
                <a:latin typeface="Consolas" charset="0"/>
              </a:rPr>
              <a:t> * 40, </a:t>
            </a:r>
            <a:r>
              <a:rPr lang="es-ES" altLang="x-none" sz="2000" b="1" dirty="0">
                <a:latin typeface="Consolas" charset="0"/>
              </a:rPr>
              <a:t>y</a:t>
            </a:r>
            <a:r>
              <a:rPr lang="es-ES" altLang="x-none" sz="2000" dirty="0">
                <a:latin typeface="Consolas" charset="0"/>
              </a:rPr>
              <a:t> * 25));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s-ES" altLang="x-none" sz="2000" dirty="0">
                <a:latin typeface="Consolas" charset="0"/>
              </a:rPr>
              <a:t>    }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s-ES" altLang="x-none" sz="2000" dirty="0">
                <a:latin typeface="Consolas" charset="0"/>
              </a:rPr>
              <a:t>}</a:t>
            </a:r>
            <a:endParaRPr lang="en-US" altLang="x-none" sz="2000" dirty="0">
              <a:latin typeface="Consolas" charset="0"/>
            </a:endParaRPr>
          </a:p>
        </p:txBody>
      </p:sp>
      <p:pic>
        <p:nvPicPr>
          <p:cNvPr id="121139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2743200"/>
            <a:ext cx="1676400" cy="1466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121139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1900" y="4648200"/>
            <a:ext cx="1436688" cy="167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9461906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139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1139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139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21139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139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21139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139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21139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139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21139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139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21139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73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en-US" altLang="x-none" dirty="0"/>
              <a:t>Practice: Drawing with Loops</a:t>
            </a:r>
          </a:p>
        </p:txBody>
      </p:sp>
      <p:sp>
        <p:nvSpPr>
          <p:cNvPr id="12257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x-none" b="1" dirty="0"/>
              <a:t>Q:</a:t>
            </a:r>
            <a:r>
              <a:rPr lang="en-US" altLang="x-none" dirty="0"/>
              <a:t>  What is the output of the following code?</a:t>
            </a:r>
          </a:p>
          <a:p>
            <a:pPr lvl="1">
              <a:lnSpc>
                <a:spcPct val="80000"/>
              </a:lnSpc>
              <a:buFontTx/>
              <a:buNone/>
            </a:pPr>
            <a:endParaRPr lang="en-US" altLang="x-none" sz="800" dirty="0">
              <a:latin typeface="Consolas" charset="0"/>
            </a:endParaRP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x-none" dirty="0">
                <a:latin typeface="Consolas" charset="0"/>
              </a:rPr>
              <a:t>for (</a:t>
            </a:r>
            <a:r>
              <a:rPr lang="en-US" altLang="x-none" dirty="0" err="1">
                <a:latin typeface="Consolas" charset="0"/>
              </a:rPr>
              <a:t>int</a:t>
            </a:r>
            <a:r>
              <a:rPr lang="en-US" altLang="x-none" dirty="0">
                <a:latin typeface="Consolas" charset="0"/>
              </a:rPr>
              <a:t> </a:t>
            </a:r>
            <a:r>
              <a:rPr lang="en-US" altLang="x-none" dirty="0" err="1">
                <a:latin typeface="Consolas" charset="0"/>
              </a:rPr>
              <a:t>i</a:t>
            </a:r>
            <a:r>
              <a:rPr lang="en-US" altLang="x-none" dirty="0">
                <a:latin typeface="Consolas" charset="0"/>
              </a:rPr>
              <a:t> = 0; </a:t>
            </a:r>
            <a:r>
              <a:rPr lang="en-US" altLang="x-none" dirty="0" err="1">
                <a:latin typeface="Consolas" charset="0"/>
              </a:rPr>
              <a:t>i</a:t>
            </a:r>
            <a:r>
              <a:rPr lang="en-US" altLang="x-none" dirty="0">
                <a:latin typeface="Consolas" charset="0"/>
              </a:rPr>
              <a:t> &lt; 10; </a:t>
            </a:r>
            <a:r>
              <a:rPr lang="en-US" altLang="x-none" dirty="0" err="1">
                <a:latin typeface="Consolas" charset="0"/>
              </a:rPr>
              <a:t>i</a:t>
            </a:r>
            <a:r>
              <a:rPr lang="en-US" altLang="x-none" dirty="0">
                <a:latin typeface="Consolas" charset="0"/>
              </a:rPr>
              <a:t>++) {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x-none" dirty="0">
                <a:latin typeface="Consolas" charset="0"/>
              </a:rPr>
              <a:t>    add(new </a:t>
            </a:r>
            <a:r>
              <a:rPr lang="en-US" altLang="x-none" dirty="0" err="1">
                <a:latin typeface="Consolas" charset="0"/>
              </a:rPr>
              <a:t>GRect</a:t>
            </a:r>
            <a:r>
              <a:rPr lang="en-US" altLang="x-none" dirty="0">
                <a:latin typeface="Consolas" charset="0"/>
              </a:rPr>
              <a:t>(20  + 10 * </a:t>
            </a:r>
            <a:r>
              <a:rPr lang="en-US" altLang="x-none" dirty="0" err="1">
                <a:latin typeface="Consolas" charset="0"/>
              </a:rPr>
              <a:t>i</a:t>
            </a:r>
            <a:r>
              <a:rPr lang="en-US" altLang="x-none" dirty="0">
                <a:latin typeface="Consolas" charset="0"/>
              </a:rPr>
              <a:t>,  20 + 10 * </a:t>
            </a:r>
            <a:r>
              <a:rPr lang="en-US" altLang="x-none" dirty="0" err="1">
                <a:latin typeface="Consolas" charset="0"/>
              </a:rPr>
              <a:t>i</a:t>
            </a:r>
            <a:r>
              <a:rPr lang="en-US" altLang="x-none" dirty="0">
                <a:latin typeface="Consolas" charset="0"/>
              </a:rPr>
              <a:t>,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x-none" dirty="0">
                <a:latin typeface="Consolas" charset="0"/>
              </a:rPr>
              <a:t>                  100 - 10 * </a:t>
            </a:r>
            <a:r>
              <a:rPr lang="en-US" altLang="x-none" dirty="0" err="1">
                <a:latin typeface="Consolas" charset="0"/>
              </a:rPr>
              <a:t>i</a:t>
            </a:r>
            <a:r>
              <a:rPr lang="en-US" altLang="x-none" dirty="0">
                <a:latin typeface="Consolas" charset="0"/>
              </a:rPr>
              <a:t>,  10));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x-none" dirty="0">
                <a:latin typeface="Consolas" charset="0"/>
              </a:rPr>
              <a:t>}</a:t>
            </a:r>
          </a:p>
          <a:p>
            <a:pPr lvl="1">
              <a:lnSpc>
                <a:spcPct val="80000"/>
              </a:lnSpc>
              <a:buFontTx/>
              <a:buNone/>
            </a:pPr>
            <a:endParaRPr lang="en-US" altLang="x-none" dirty="0"/>
          </a:p>
          <a:p>
            <a:pPr lvl="1">
              <a:buFontTx/>
              <a:buNone/>
            </a:pPr>
            <a:r>
              <a:rPr lang="en-US" altLang="x-none" b="1" dirty="0">
                <a:latin typeface="Consolas" charset="0"/>
              </a:rPr>
              <a:t>1.             2.             3.              4.</a:t>
            </a:r>
            <a:endParaRPr lang="en-US" altLang="x-none" dirty="0">
              <a:latin typeface="Consolas" charset="0"/>
            </a:endParaRPr>
          </a:p>
          <a:p>
            <a:pPr lvl="1">
              <a:buFontTx/>
              <a:buNone/>
            </a:pPr>
            <a:r>
              <a:rPr lang="en-US" altLang="x-none" dirty="0">
                <a:latin typeface="Consolas" charset="0"/>
              </a:rPr>
              <a:t>                                              none</a:t>
            </a:r>
          </a:p>
          <a:p>
            <a:pPr lvl="1">
              <a:buFontTx/>
              <a:buNone/>
            </a:pPr>
            <a:endParaRPr lang="en-US" altLang="x-none" dirty="0">
              <a:latin typeface="Consolas" charset="0"/>
            </a:endParaRPr>
          </a:p>
          <a:p>
            <a:pPr lvl="1">
              <a:buFontTx/>
              <a:buNone/>
            </a:pPr>
            <a:endParaRPr lang="en-US" altLang="x-none" dirty="0">
              <a:latin typeface="Consolas" charset="0"/>
            </a:endParaRPr>
          </a:p>
          <a:p>
            <a:pPr lvl="1">
              <a:buFontTx/>
              <a:buNone/>
            </a:pPr>
            <a:endParaRPr lang="en-US" altLang="x-none" dirty="0">
              <a:latin typeface="Consolas" charset="0"/>
            </a:endParaRPr>
          </a:p>
          <a:p>
            <a:pPr lvl="1">
              <a:buFontTx/>
              <a:buNone/>
            </a:pPr>
            <a:endParaRPr lang="en-US" altLang="x-none" dirty="0">
              <a:latin typeface="Consolas" charset="0"/>
            </a:endParaRPr>
          </a:p>
          <a:p>
            <a:pPr lvl="1">
              <a:buFontTx/>
              <a:buNone/>
            </a:pPr>
            <a:endParaRPr lang="en-US" altLang="x-none" dirty="0">
              <a:latin typeface="Consolas" charset="0"/>
            </a:endParaRPr>
          </a:p>
          <a:p>
            <a:pPr lvl="1"/>
            <a:r>
              <a:rPr lang="en-US" altLang="x-none" i="1" dirty="0"/>
              <a:t>(How would we modify the code above to produce each output?)</a:t>
            </a:r>
          </a:p>
        </p:txBody>
      </p:sp>
      <p:pic>
        <p:nvPicPr>
          <p:cNvPr id="322566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3962400"/>
            <a:ext cx="1581150" cy="2201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32256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4650" y="3962400"/>
            <a:ext cx="1581150" cy="2201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32256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6850" y="3962400"/>
            <a:ext cx="1581150" cy="2201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2128319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6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Practice: Car</a:t>
            </a:r>
          </a:p>
        </p:txBody>
      </p:sp>
      <p:sp>
        <p:nvSpPr>
          <p:cNvPr id="12206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x-none" dirty="0"/>
              <a:t>Write a graphical program named </a:t>
            </a:r>
            <a:r>
              <a:rPr lang="en-US" altLang="x-none" b="1" dirty="0">
                <a:latin typeface="Consolas" charset="0"/>
              </a:rPr>
              <a:t>Car</a:t>
            </a:r>
            <a:r>
              <a:rPr lang="en-US" altLang="x-none" dirty="0"/>
              <a:t> that draws</a:t>
            </a:r>
            <a:br>
              <a:rPr lang="en-US" altLang="x-none" dirty="0"/>
            </a:br>
            <a:r>
              <a:rPr lang="en-US" altLang="x-none" dirty="0"/>
              <a:t>a figure that looks (kind of) like a car.</a:t>
            </a:r>
          </a:p>
          <a:p>
            <a:pPr lvl="1"/>
            <a:r>
              <a:rPr lang="en-US" altLang="x-none" dirty="0"/>
              <a:t>Red wheels at (20, 70) and (80, 70), size 20x20</a:t>
            </a:r>
          </a:p>
          <a:p>
            <a:pPr lvl="1"/>
            <a:r>
              <a:rPr lang="en-US" altLang="x-none" dirty="0"/>
              <a:t>Cyan windshield at (80, 40), size 30x20</a:t>
            </a:r>
          </a:p>
          <a:p>
            <a:pPr lvl="1"/>
            <a:r>
              <a:rPr lang="en-US" altLang="x-none" dirty="0"/>
              <a:t>Blue body at (10, 30), size 100x50</a:t>
            </a:r>
          </a:p>
          <a:p>
            <a:pPr lvl="1"/>
            <a:r>
              <a:rPr lang="en-US" altLang="x-none" dirty="0"/>
              <a:t>Yellow background</a:t>
            </a:r>
          </a:p>
        </p:txBody>
      </p:sp>
      <p:pic>
        <p:nvPicPr>
          <p:cNvPr id="122061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1676400"/>
            <a:ext cx="1905000" cy="171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3077839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x-none" dirty="0"/>
              <a:t>Recap</a:t>
            </a:r>
          </a:p>
        </p:txBody>
      </p:sp>
      <p:sp>
        <p:nvSpPr>
          <p:cNvPr id="800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x-none" sz="3600" dirty="0"/>
              <a:t>Announcements</a:t>
            </a:r>
          </a:p>
          <a:p>
            <a:pPr eaLnBrk="1" hangingPunct="1">
              <a:defRPr/>
            </a:pPr>
            <a:r>
              <a:rPr lang="en-US" altLang="x-none" sz="3600" dirty="0"/>
              <a:t>Recap: File Reading</a:t>
            </a:r>
          </a:p>
          <a:p>
            <a:pPr eaLnBrk="1" hangingPunct="1">
              <a:defRPr/>
            </a:pPr>
            <a:r>
              <a:rPr lang="en-US" altLang="x-none" sz="3600" dirty="0" err="1"/>
              <a:t>GraphicsProgram</a:t>
            </a:r>
            <a:endParaRPr lang="en-US" altLang="x-none" sz="3600" dirty="0"/>
          </a:p>
          <a:p>
            <a:pPr eaLnBrk="1" hangingPunct="1">
              <a:defRPr/>
            </a:pPr>
            <a:r>
              <a:rPr lang="en-US" altLang="x-none" sz="3600" dirty="0"/>
              <a:t>Graphical Objects</a:t>
            </a:r>
          </a:p>
          <a:p>
            <a:pPr eaLnBrk="1" hangingPunct="1">
              <a:defRPr/>
            </a:pPr>
            <a:r>
              <a:rPr lang="en-US" altLang="x-none" sz="3600" dirty="0"/>
              <a:t>Practice: Car</a:t>
            </a:r>
          </a:p>
          <a:p>
            <a:pPr eaLnBrk="1" hangingPunct="1">
              <a:defRPr/>
            </a:pPr>
            <a:endParaRPr lang="en-US" altLang="x-none" sz="3600" dirty="0"/>
          </a:p>
          <a:p>
            <a:pPr marL="0" indent="0" eaLnBrk="1" hangingPunct="1">
              <a:buNone/>
              <a:defRPr/>
            </a:pPr>
            <a:endParaRPr lang="en-US" altLang="x-none" sz="3600" dirty="0"/>
          </a:p>
          <a:p>
            <a:pPr marL="0" indent="0" eaLnBrk="1" hangingPunct="1">
              <a:buNone/>
              <a:defRPr/>
            </a:pPr>
            <a:r>
              <a:rPr lang="en-US" altLang="x-none" sz="3600" b="1" dirty="0"/>
              <a:t>Next time: More Graphics + Animation</a:t>
            </a:r>
          </a:p>
        </p:txBody>
      </p:sp>
    </p:spTree>
    <p:extLst>
      <p:ext uri="{BB962C8B-B14F-4D97-AF65-F5344CB8AC3E}">
        <p14:creationId xmlns:p14="http://schemas.microsoft.com/office/powerpoint/2010/main" val="2951211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 Reading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sz="2800" dirty="0"/>
              <a:t>Make a Scanner to open a file to read</a:t>
            </a:r>
          </a:p>
          <a:p>
            <a:pPr marL="0" lvl="1" indent="0">
              <a:buNone/>
            </a:pPr>
            <a:r>
              <a:rPr lang="en-US" altLang="x-none" sz="2000" dirty="0">
                <a:latin typeface="Consolas" charset="0"/>
              </a:rPr>
              <a:t>Scanner </a:t>
            </a:r>
            <a:r>
              <a:rPr lang="en-US" altLang="x-none" sz="2000" dirty="0">
                <a:solidFill>
                  <a:srgbClr val="0432FF"/>
                </a:solidFill>
                <a:latin typeface="Consolas" charset="0"/>
              </a:rPr>
              <a:t>input</a:t>
            </a:r>
            <a:r>
              <a:rPr lang="en-US" altLang="x-none" sz="2000" dirty="0">
                <a:latin typeface="Consolas" charset="0"/>
              </a:rPr>
              <a:t> = new Scanner(new File(</a:t>
            </a:r>
            <a:r>
              <a:rPr lang="en-US" altLang="x-none" sz="2000" dirty="0">
                <a:solidFill>
                  <a:srgbClr val="0432FF"/>
                </a:solidFill>
                <a:latin typeface="Consolas" charset="0"/>
              </a:rPr>
              <a:t>"</a:t>
            </a:r>
            <a:r>
              <a:rPr lang="en-US" altLang="x-none" sz="2000" dirty="0" err="1">
                <a:solidFill>
                  <a:srgbClr val="0432FF"/>
                </a:solidFill>
                <a:latin typeface="Consolas" charset="0"/>
              </a:rPr>
              <a:t>data.txt</a:t>
            </a:r>
            <a:r>
              <a:rPr lang="en-US" altLang="x-none" sz="2000" dirty="0">
                <a:solidFill>
                  <a:srgbClr val="0432FF"/>
                </a:solidFill>
                <a:latin typeface="Consolas" charset="0"/>
              </a:rPr>
              <a:t>"</a:t>
            </a:r>
            <a:r>
              <a:rPr lang="en-US" altLang="x-none" sz="2000" dirty="0">
                <a:latin typeface="Consolas" charset="0"/>
              </a:rPr>
              <a:t>));</a:t>
            </a:r>
            <a:endParaRPr lang="en-US" sz="2800" dirty="0"/>
          </a:p>
          <a:p>
            <a:pPr marL="457200" indent="-457200">
              <a:buFont typeface="+mj-lt"/>
              <a:buAutoNum type="arabicPeriod"/>
            </a:pPr>
            <a:r>
              <a:rPr lang="en-US" sz="2800" dirty="0"/>
              <a:t>Use Scanner methods such as </a:t>
            </a: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nextLine</a:t>
            </a:r>
            <a:r>
              <a:rPr lang="en-US" sz="2800" dirty="0"/>
              <a:t> or 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next</a:t>
            </a:r>
            <a:r>
              <a:rPr lang="en-US" sz="2800" dirty="0"/>
              <a:t> to read in the file, usually in a loop while some variation of </a:t>
            </a: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hasNext</a:t>
            </a:r>
            <a:r>
              <a:rPr lang="en-US" sz="2800" dirty="0"/>
              <a:t> is true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/>
              <a:t>Scanner operations on files are “dangerous” because they dependent on outside resources, so we need to use a try/catch block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/>
              <a:t>Close the Scanner when you are done: </a:t>
            </a:r>
            <a:r>
              <a:rPr lang="en-US" dirty="0" err="1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input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.close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8389963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 Reading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Make a Scanner to open a file to read</a:t>
            </a:r>
          </a:p>
          <a:p>
            <a:pPr marL="0" lvl="1" indent="0">
              <a:buNone/>
            </a:pPr>
            <a:r>
              <a:rPr lang="en-US" altLang="x-none" sz="2000" dirty="0">
                <a:solidFill>
                  <a:schemeClr val="bg1">
                    <a:lumMod val="75000"/>
                  </a:schemeClr>
                </a:solidFill>
                <a:latin typeface="Consolas" charset="0"/>
              </a:rPr>
              <a:t>Scanner input = new Scanner(new File("</a:t>
            </a:r>
            <a:r>
              <a:rPr lang="en-US" altLang="x-none" sz="2000" dirty="0" err="1">
                <a:solidFill>
                  <a:schemeClr val="bg1">
                    <a:lumMod val="75000"/>
                  </a:schemeClr>
                </a:solidFill>
                <a:latin typeface="Consolas" charset="0"/>
              </a:rPr>
              <a:t>data.txt</a:t>
            </a:r>
            <a:r>
              <a:rPr lang="en-US" altLang="x-none" sz="2000" dirty="0">
                <a:solidFill>
                  <a:schemeClr val="bg1">
                    <a:lumMod val="75000"/>
                  </a:schemeClr>
                </a:solidFill>
                <a:latin typeface="Consolas" charset="0"/>
              </a:rPr>
              <a:t>"));</a:t>
            </a:r>
            <a:endParaRPr lang="en-US" sz="2800" dirty="0">
              <a:solidFill>
                <a:schemeClr val="bg1">
                  <a:lumMod val="75000"/>
                </a:schemeClr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800" dirty="0"/>
              <a:t>Use Scanner methods such as </a:t>
            </a: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nextLine</a:t>
            </a:r>
            <a:r>
              <a:rPr lang="en-US" sz="2800" dirty="0"/>
              <a:t> or 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next</a:t>
            </a:r>
            <a:r>
              <a:rPr lang="en-US" sz="2800" dirty="0"/>
              <a:t> to read in the file, usually in a loop while some variation of </a:t>
            </a: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hasNext</a:t>
            </a:r>
            <a:r>
              <a:rPr lang="en-US" sz="2800" dirty="0"/>
              <a:t> is true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Scanner operations on files are “dangerous” because they dependent on outside resources, so we need to use a try/catch block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Close the Scanner when you are done: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input.close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0902019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7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x-none"/>
              <a:t>Scanner methods</a:t>
            </a:r>
          </a:p>
        </p:txBody>
      </p:sp>
      <p:graphicFrame>
        <p:nvGraphicFramePr>
          <p:cNvPr id="1395847" name="Group 135"/>
          <p:cNvGraphicFramePr>
            <a:graphicFrameLocks noGrp="1"/>
          </p:cNvGraphicFramePr>
          <p:nvPr/>
        </p:nvGraphicFramePr>
        <p:xfrm>
          <a:off x="76200" y="1243013"/>
          <a:ext cx="8991600" cy="4243391"/>
        </p:xfrm>
        <a:graphic>
          <a:graphicData uri="http://schemas.openxmlformats.org/drawingml/2006/table">
            <a:tbl>
              <a:tblPr/>
              <a:tblGrid>
                <a:gridCol w="29448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467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238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Method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Description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54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sc</a:t>
                      </a: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.nextLine()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reads and returns a one-</a:t>
                      </a:r>
                      <a:r>
                        <a:rPr kumimoji="0" lang="en-US" altLang="x-none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line</a:t>
                      </a: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String</a:t>
                      </a: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 from the file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38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sc</a:t>
                      </a: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.next()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reads and returns a one-word </a:t>
                      </a: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String</a:t>
                      </a: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 from the file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38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sc</a:t>
                      </a: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.nextInt()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reads and returns an </a:t>
                      </a: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int</a:t>
                      </a: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 from the file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54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sc</a:t>
                      </a: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.nextDouble()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reads and returns a </a:t>
                      </a: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double</a:t>
                      </a: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 from the file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38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sc</a:t>
                      </a: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.hasNextLine()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returns </a:t>
                      </a: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true</a:t>
                      </a: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 if there are any more lines</a:t>
                      </a:r>
                      <a:endParaRPr kumimoji="0" lang="en-US" altLang="x-none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38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sc</a:t>
                      </a: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.hasNext()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returns </a:t>
                      </a: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true</a:t>
                      </a: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 if there are any more tokens</a:t>
                      </a:r>
                      <a:endParaRPr kumimoji="0" lang="en-US" altLang="x-none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38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sc</a:t>
                      </a: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.hasNextInt()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returns </a:t>
                      </a: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true</a:t>
                      </a: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 if there is a next token and it's an </a:t>
                      </a: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int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254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sc</a:t>
                      </a: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.hasNextDouble()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returns </a:t>
                      </a: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true</a:t>
                      </a: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 if there is a next token and it's a </a:t>
                      </a: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double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238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sc</a:t>
                      </a: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.close();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should be called when done reading the file</a:t>
                      </a:r>
                      <a:endParaRPr kumimoji="0" lang="en-US" altLang="x-none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 Reading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Make a Scanner to open a file to read</a:t>
            </a:r>
          </a:p>
          <a:p>
            <a:pPr marL="0" lvl="1" indent="0">
              <a:buNone/>
            </a:pPr>
            <a:r>
              <a:rPr lang="en-US" altLang="x-none" sz="2000" dirty="0">
                <a:solidFill>
                  <a:schemeClr val="bg1">
                    <a:lumMod val="75000"/>
                  </a:schemeClr>
                </a:solidFill>
                <a:latin typeface="Consolas" charset="0"/>
              </a:rPr>
              <a:t>Scanner input = new Scanner(new File("</a:t>
            </a:r>
            <a:r>
              <a:rPr lang="en-US" altLang="x-none" sz="2000" dirty="0" err="1">
                <a:solidFill>
                  <a:schemeClr val="bg1">
                    <a:lumMod val="75000"/>
                  </a:schemeClr>
                </a:solidFill>
                <a:latin typeface="Consolas" charset="0"/>
              </a:rPr>
              <a:t>data.txt</a:t>
            </a:r>
            <a:r>
              <a:rPr lang="en-US" altLang="x-none" sz="2000" dirty="0">
                <a:solidFill>
                  <a:schemeClr val="bg1">
                    <a:lumMod val="75000"/>
                  </a:schemeClr>
                </a:solidFill>
                <a:latin typeface="Consolas" charset="0"/>
              </a:rPr>
              <a:t>"));</a:t>
            </a:r>
            <a:endParaRPr lang="en-US" sz="2800" dirty="0">
              <a:solidFill>
                <a:schemeClr val="bg1">
                  <a:lumMod val="75000"/>
                </a:schemeClr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Use Scanner methods such as </a:t>
            </a:r>
            <a:r>
              <a:rPr lang="en-US" sz="2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nextLine</a:t>
            </a:r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 or </a:t>
            </a:r>
            <a:r>
              <a:rPr lang="en-US" sz="2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next</a:t>
            </a:r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 to read in the file, usually in a loop while some variation of </a:t>
            </a:r>
            <a:r>
              <a:rPr lang="en-US" sz="2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hasNext</a:t>
            </a:r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 is true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/>
              <a:t>Scanner operations on files are “dangerous” because they dependent on outside resources, so we need to use a try/catch block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Close the Scanner when you are done: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input.close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7490526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36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x-none" dirty="0"/>
              <a:t>Try/Catch</a:t>
            </a:r>
          </a:p>
        </p:txBody>
      </p:sp>
      <p:sp>
        <p:nvSpPr>
          <p:cNvPr id="13936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lvl="1" eaLnBrk="1" hangingPunct="1">
              <a:lnSpc>
                <a:spcPct val="80000"/>
              </a:lnSpc>
              <a:buFontTx/>
              <a:buNone/>
              <a:defRPr/>
            </a:pPr>
            <a:r>
              <a:rPr lang="en-US" altLang="x-none" sz="2000" dirty="0">
                <a:solidFill>
                  <a:schemeClr val="accent2"/>
                </a:solidFill>
                <a:latin typeface="Consolas" charset="0"/>
              </a:rPr>
              <a:t>try</a:t>
            </a:r>
            <a:r>
              <a:rPr lang="en-US" altLang="x-none" sz="2000" dirty="0">
                <a:latin typeface="Consolas" charset="0"/>
              </a:rPr>
              <a:t> {</a:t>
            </a:r>
          </a:p>
          <a:p>
            <a:pPr lvl="1" eaLnBrk="1" hangingPunct="1">
              <a:lnSpc>
                <a:spcPct val="80000"/>
              </a:lnSpc>
              <a:buFontTx/>
              <a:buNone/>
              <a:defRPr/>
            </a:pPr>
            <a:r>
              <a:rPr lang="en-US" altLang="x-none" sz="2000" dirty="0">
                <a:latin typeface="Consolas" charset="0"/>
              </a:rPr>
              <a:t>    </a:t>
            </a:r>
            <a:r>
              <a:rPr lang="en-US" altLang="x-none" sz="2000" b="1" i="1" dirty="0">
                <a:latin typeface="Consolas" charset="0"/>
              </a:rPr>
              <a:t>statements</a:t>
            </a:r>
            <a:r>
              <a:rPr lang="en-US" altLang="x-none" sz="2000" dirty="0">
                <a:latin typeface="Consolas" charset="0"/>
              </a:rPr>
              <a:t>;   </a:t>
            </a:r>
            <a:r>
              <a:rPr lang="en-US" altLang="x-none" sz="2000" dirty="0">
                <a:solidFill>
                  <a:srgbClr val="008000"/>
                </a:solidFill>
                <a:latin typeface="Consolas" charset="0"/>
              </a:rPr>
              <a:t>// code that might throw an exception</a:t>
            </a:r>
          </a:p>
          <a:p>
            <a:pPr lvl="1" eaLnBrk="1" hangingPunct="1">
              <a:lnSpc>
                <a:spcPct val="80000"/>
              </a:lnSpc>
              <a:buFontTx/>
              <a:buNone/>
              <a:defRPr/>
            </a:pPr>
            <a:r>
              <a:rPr lang="en-US" altLang="x-none" sz="2000" dirty="0">
                <a:latin typeface="Consolas" charset="0"/>
              </a:rPr>
              <a:t>} </a:t>
            </a:r>
            <a:r>
              <a:rPr lang="en-US" altLang="x-none" sz="2000" dirty="0">
                <a:solidFill>
                  <a:schemeClr val="accent2"/>
                </a:solidFill>
                <a:latin typeface="Consolas" charset="0"/>
              </a:rPr>
              <a:t>catch</a:t>
            </a:r>
            <a:r>
              <a:rPr lang="en-US" altLang="x-none" sz="2000" dirty="0">
                <a:latin typeface="Consolas" charset="0"/>
              </a:rPr>
              <a:t> (</a:t>
            </a:r>
            <a:r>
              <a:rPr lang="en-US" altLang="x-none" sz="2000" b="1" i="1" dirty="0" err="1">
                <a:latin typeface="Consolas" charset="0"/>
              </a:rPr>
              <a:t>ExceptionType</a:t>
            </a:r>
            <a:r>
              <a:rPr lang="en-US" altLang="x-none" sz="2000" dirty="0">
                <a:latin typeface="Consolas" charset="0"/>
              </a:rPr>
              <a:t> </a:t>
            </a:r>
            <a:r>
              <a:rPr lang="en-US" altLang="x-none" sz="2000" b="1" i="1" dirty="0">
                <a:latin typeface="Consolas" charset="0"/>
              </a:rPr>
              <a:t>name</a:t>
            </a:r>
            <a:r>
              <a:rPr lang="en-US" altLang="x-none" sz="2000" dirty="0">
                <a:latin typeface="Consolas" charset="0"/>
              </a:rPr>
              <a:t>) {</a:t>
            </a:r>
          </a:p>
          <a:p>
            <a:pPr lvl="1" eaLnBrk="1" hangingPunct="1">
              <a:lnSpc>
                <a:spcPct val="80000"/>
              </a:lnSpc>
              <a:buFontTx/>
              <a:buNone/>
              <a:defRPr/>
            </a:pPr>
            <a:r>
              <a:rPr lang="en-US" altLang="x-none" sz="2000" dirty="0">
                <a:latin typeface="Consolas" charset="0"/>
              </a:rPr>
              <a:t>    </a:t>
            </a:r>
            <a:r>
              <a:rPr lang="en-US" altLang="x-none" sz="2000" b="1" i="1" dirty="0">
                <a:latin typeface="Consolas" charset="0"/>
              </a:rPr>
              <a:t>statements</a:t>
            </a:r>
            <a:r>
              <a:rPr lang="en-US" altLang="x-none" sz="2000" dirty="0">
                <a:latin typeface="Consolas" charset="0"/>
              </a:rPr>
              <a:t>;   </a:t>
            </a:r>
            <a:r>
              <a:rPr lang="en-US" altLang="x-none" sz="2000" dirty="0">
                <a:solidFill>
                  <a:srgbClr val="008000"/>
                </a:solidFill>
                <a:latin typeface="Consolas" charset="0"/>
              </a:rPr>
              <a:t>// code to handle the error</a:t>
            </a:r>
          </a:p>
          <a:p>
            <a:pPr lvl="1" eaLnBrk="1" hangingPunct="1">
              <a:lnSpc>
                <a:spcPct val="80000"/>
              </a:lnSpc>
              <a:buFontTx/>
              <a:buNone/>
              <a:defRPr/>
            </a:pPr>
            <a:r>
              <a:rPr lang="en-US" altLang="x-none" sz="2000" dirty="0">
                <a:latin typeface="Consolas" charset="0"/>
              </a:rPr>
              <a:t>}</a:t>
            </a:r>
          </a:p>
          <a:p>
            <a:pPr lvl="1" eaLnBrk="1" hangingPunct="1">
              <a:lnSpc>
                <a:spcPct val="80000"/>
              </a:lnSpc>
              <a:buFontTx/>
              <a:buNone/>
              <a:defRPr/>
            </a:pPr>
            <a:endParaRPr lang="en-US" altLang="x-none" sz="2000" dirty="0">
              <a:latin typeface="Consolas" charset="0"/>
            </a:endParaRPr>
          </a:p>
          <a:p>
            <a:pPr eaLnBrk="1" hangingPunct="1">
              <a:defRPr/>
            </a:pPr>
            <a:r>
              <a:rPr lang="en-US" altLang="x-none" dirty="0"/>
              <a:t>To execute code that might throw an exception,</a:t>
            </a:r>
            <a:br>
              <a:rPr lang="en-US" altLang="x-none" dirty="0"/>
            </a:br>
            <a:r>
              <a:rPr lang="en-US" altLang="x-none" dirty="0"/>
              <a:t>you must enclose it in a </a:t>
            </a:r>
            <a:r>
              <a:rPr lang="en-US" altLang="x-none" dirty="0">
                <a:latin typeface="Consolas" charset="0"/>
              </a:rPr>
              <a:t>try/catch</a:t>
            </a:r>
            <a:r>
              <a:rPr lang="en-US" altLang="x-none" dirty="0"/>
              <a:t> statement.</a:t>
            </a:r>
          </a:p>
          <a:p>
            <a:pPr lvl="1" eaLnBrk="1" hangingPunct="1">
              <a:lnSpc>
                <a:spcPct val="80000"/>
              </a:lnSpc>
              <a:buFontTx/>
              <a:buNone/>
              <a:defRPr/>
            </a:pPr>
            <a:endParaRPr lang="en-US" altLang="x-none" sz="2000" dirty="0">
              <a:latin typeface="Consolas" charset="0"/>
            </a:endParaRPr>
          </a:p>
          <a:p>
            <a:pPr lvl="1" eaLnBrk="1" hangingPunct="1">
              <a:lnSpc>
                <a:spcPct val="80000"/>
              </a:lnSpc>
              <a:buFontTx/>
              <a:buNone/>
              <a:defRPr/>
            </a:pPr>
            <a:r>
              <a:rPr lang="en-US" altLang="x-none" sz="2000" dirty="0">
                <a:solidFill>
                  <a:schemeClr val="accent2"/>
                </a:solidFill>
                <a:latin typeface="Consolas" charset="0"/>
              </a:rPr>
              <a:t>try {</a:t>
            </a:r>
          </a:p>
          <a:p>
            <a:pPr lvl="1" eaLnBrk="1" hangingPunct="1">
              <a:lnSpc>
                <a:spcPct val="80000"/>
              </a:lnSpc>
              <a:buFontTx/>
              <a:buNone/>
              <a:defRPr/>
            </a:pPr>
            <a:r>
              <a:rPr lang="en-US" altLang="x-none" sz="2000" dirty="0">
                <a:latin typeface="Consolas" charset="0"/>
              </a:rPr>
              <a:t>    Scanner input = new Scanner(new File("</a:t>
            </a:r>
            <a:r>
              <a:rPr lang="en-US" altLang="x-none" sz="2000" dirty="0" err="1">
                <a:latin typeface="Consolas" charset="0"/>
              </a:rPr>
              <a:t>data.txt</a:t>
            </a:r>
            <a:r>
              <a:rPr lang="en-US" altLang="x-none" sz="2000" dirty="0">
                <a:latin typeface="Consolas" charset="0"/>
              </a:rPr>
              <a:t>"));</a:t>
            </a:r>
          </a:p>
          <a:p>
            <a:pPr lvl="1" eaLnBrk="1" hangingPunct="1">
              <a:lnSpc>
                <a:spcPct val="80000"/>
              </a:lnSpc>
              <a:buFontTx/>
              <a:buNone/>
              <a:defRPr/>
            </a:pPr>
            <a:r>
              <a:rPr lang="en-US" altLang="x-none" sz="2000" dirty="0">
                <a:latin typeface="Consolas" charset="0"/>
              </a:rPr>
              <a:t>    ...</a:t>
            </a:r>
          </a:p>
          <a:p>
            <a:pPr lvl="1" eaLnBrk="1" hangingPunct="1">
              <a:lnSpc>
                <a:spcPct val="80000"/>
              </a:lnSpc>
              <a:buFontTx/>
              <a:buNone/>
              <a:defRPr/>
            </a:pPr>
            <a:r>
              <a:rPr lang="en-US" altLang="x-none" sz="2000" dirty="0">
                <a:solidFill>
                  <a:schemeClr val="accent2"/>
                </a:solidFill>
                <a:latin typeface="Consolas" charset="0"/>
              </a:rPr>
              <a:t>} catch (</a:t>
            </a:r>
            <a:r>
              <a:rPr lang="en-US" altLang="x-none" sz="2000" dirty="0" err="1">
                <a:solidFill>
                  <a:schemeClr val="accent2"/>
                </a:solidFill>
                <a:latin typeface="Consolas" charset="0"/>
              </a:rPr>
              <a:t>IOException</a:t>
            </a:r>
            <a:r>
              <a:rPr lang="en-US" altLang="x-none" sz="2000" dirty="0">
                <a:solidFill>
                  <a:schemeClr val="accent2"/>
                </a:solidFill>
                <a:latin typeface="Consolas" charset="0"/>
              </a:rPr>
              <a:t> ex) {</a:t>
            </a:r>
          </a:p>
          <a:p>
            <a:pPr lvl="1" eaLnBrk="1" hangingPunct="1">
              <a:lnSpc>
                <a:spcPct val="80000"/>
              </a:lnSpc>
              <a:buFontTx/>
              <a:buNone/>
              <a:defRPr/>
            </a:pPr>
            <a:r>
              <a:rPr lang="en-US" altLang="x-none" sz="2000" dirty="0">
                <a:latin typeface="Consolas" charset="0"/>
              </a:rPr>
              <a:t>    </a:t>
            </a:r>
            <a:r>
              <a:rPr lang="en-US" altLang="x-none" sz="2000" dirty="0" err="1">
                <a:latin typeface="Consolas" charset="0"/>
              </a:rPr>
              <a:t>println</a:t>
            </a:r>
            <a:r>
              <a:rPr lang="en-US" altLang="x-none" sz="2000" dirty="0">
                <a:latin typeface="Consolas" charset="0"/>
              </a:rPr>
              <a:t>("Error reading the file: " + ex);</a:t>
            </a:r>
          </a:p>
          <a:p>
            <a:pPr lvl="1" eaLnBrk="1" hangingPunct="1">
              <a:lnSpc>
                <a:spcPct val="80000"/>
              </a:lnSpc>
              <a:buFontTx/>
              <a:buNone/>
              <a:defRPr/>
            </a:pPr>
            <a:r>
              <a:rPr lang="en-US" altLang="x-none" sz="2000" dirty="0">
                <a:solidFill>
                  <a:schemeClr val="accent2"/>
                </a:solidFill>
                <a:latin typeface="Consolas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753686385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Tahoma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16116</TotalTime>
  <Words>2139</Words>
  <Application>Microsoft Macintosh PowerPoint</Application>
  <PresentationFormat>On-screen Show (4:3)</PresentationFormat>
  <Paragraphs>478</Paragraphs>
  <Slides>46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60" baseType="lpstr">
      <vt:lpstr>Andale Mono</vt:lpstr>
      <vt:lpstr>Arial</vt:lpstr>
      <vt:lpstr>Calibri</vt:lpstr>
      <vt:lpstr>Chalkboard</vt:lpstr>
      <vt:lpstr>Consolas</vt:lpstr>
      <vt:lpstr>Courier</vt:lpstr>
      <vt:lpstr>Courier New</vt:lpstr>
      <vt:lpstr>Droid Sans Fallback</vt:lpstr>
      <vt:lpstr>Purisa</vt:lpstr>
      <vt:lpstr>Tahoma</vt:lpstr>
      <vt:lpstr>Times</vt:lpstr>
      <vt:lpstr>Times New Roman</vt:lpstr>
      <vt:lpstr>Verdana</vt:lpstr>
      <vt:lpstr>Default Design</vt:lpstr>
      <vt:lpstr>CS 106A, Lecture 11 Graphics</vt:lpstr>
      <vt:lpstr>Plan For Today</vt:lpstr>
      <vt:lpstr>Announcements</vt:lpstr>
      <vt:lpstr>Plan For Today</vt:lpstr>
      <vt:lpstr>File Reading Overview</vt:lpstr>
      <vt:lpstr>File Reading Overview</vt:lpstr>
      <vt:lpstr>Scanner methods</vt:lpstr>
      <vt:lpstr>File Reading Overview</vt:lpstr>
      <vt:lpstr>Try/Catch</vt:lpstr>
      <vt:lpstr>Try/Catch</vt:lpstr>
      <vt:lpstr>Try/Catch</vt:lpstr>
      <vt:lpstr>Plan For Today</vt:lpstr>
      <vt:lpstr>PowerPoint Presentation</vt:lpstr>
      <vt:lpstr>Java</vt:lpstr>
      <vt:lpstr>Graphics Programs</vt:lpstr>
      <vt:lpstr>Our First GraphicsProgram</vt:lpstr>
      <vt:lpstr>Our First GraphicsProgram</vt:lpstr>
      <vt:lpstr>Our First GraphicsProgram</vt:lpstr>
      <vt:lpstr>Our First GraphicsProgram</vt:lpstr>
      <vt:lpstr>Our First GraphicsProgram</vt:lpstr>
      <vt:lpstr>Our First GraphicsProgram</vt:lpstr>
      <vt:lpstr>The Graphics Canvas</vt:lpstr>
      <vt:lpstr>Collage Model</vt:lpstr>
      <vt:lpstr>Plan For Today</vt:lpstr>
      <vt:lpstr>Graphical Objects</vt:lpstr>
      <vt:lpstr>Graphical Objects</vt:lpstr>
      <vt:lpstr>Graphical Objects</vt:lpstr>
      <vt:lpstr>Primitives vs. Objects</vt:lpstr>
      <vt:lpstr>Methods on Graphics Objects</vt:lpstr>
      <vt:lpstr>Methods on Graphics Objects</vt:lpstr>
      <vt:lpstr>GObject Methods</vt:lpstr>
      <vt:lpstr>Colors</vt:lpstr>
      <vt:lpstr>GRect</vt:lpstr>
      <vt:lpstr>GOval</vt:lpstr>
      <vt:lpstr>GRect and GOval</vt:lpstr>
      <vt:lpstr>GLine</vt:lpstr>
      <vt:lpstr>GLabel</vt:lpstr>
      <vt:lpstr>GLabel Methods</vt:lpstr>
      <vt:lpstr>GImage</vt:lpstr>
      <vt:lpstr>GImage Methods</vt:lpstr>
      <vt:lpstr>GraphicsProgram Methods</vt:lpstr>
      <vt:lpstr>Plan For Today</vt:lpstr>
      <vt:lpstr>Practice: Drawing with Loops</vt:lpstr>
      <vt:lpstr>Practice: Drawing with Loops</vt:lpstr>
      <vt:lpstr>Practice: Car</vt:lpstr>
      <vt:lpstr>Recap</vt:lpstr>
    </vt:vector>
  </TitlesOfParts>
  <Company/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106A Lecture Slides</dc:title>
  <dc:creator/>
  <cp:keywords/>
  <dc:description/>
  <cp:lastModifiedBy>Colin Kincaid</cp:lastModifiedBy>
  <cp:revision>873</cp:revision>
  <cp:lastPrinted>2018-07-12T20:00:36Z</cp:lastPrinted>
  <dcterms:created xsi:type="dcterms:W3CDTF">2008-06-28T20:57:21Z</dcterms:created>
  <dcterms:modified xsi:type="dcterms:W3CDTF">2018-07-12T20:05:16Z</dcterms:modified>
</cp:coreProperties>
</file>